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67" r:id="rId5"/>
    <p:sldId id="259" r:id="rId6"/>
    <p:sldId id="269" r:id="rId7"/>
    <p:sldId id="260" r:id="rId8"/>
    <p:sldId id="270" r:id="rId9"/>
    <p:sldId id="261" r:id="rId10"/>
    <p:sldId id="268" r:id="rId11"/>
    <p:sldId id="271" r:id="rId12"/>
    <p:sldId id="262" r:id="rId13"/>
    <p:sldId id="263" r:id="rId14"/>
    <p:sldId id="264" r:id="rId15"/>
    <p:sldId id="265" r:id="rId16"/>
    <p:sldId id="266" r:id="rId17"/>
    <p:sldId id="273" r:id="rId18"/>
    <p:sldId id="275" r:id="rId19"/>
    <p:sldId id="274" r:id="rId20"/>
    <p:sldId id="300" r:id="rId21"/>
    <p:sldId id="277" r:id="rId22"/>
    <p:sldId id="278"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7" r:id="rId40"/>
    <p:sldId id="298" r:id="rId41"/>
    <p:sldId id="299" r:id="rId42"/>
    <p:sldId id="301" r:id="rId4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8D5168-7B2B-435E-BD11-7EC026F15F5C}" v="1177" dt="2025-12-24T19:25:21.112"/>
    <p1510:client id="{9BB0221B-F77A-4808-BA79-EEE95CD4CD48}" v="20" dt="2025-12-24T23:27:38.790"/>
    <p1510:client id="{AFDDAD2B-576D-4764-949E-4FFAE18C157E}" v="213" dt="2025-12-24T23:46:57.903"/>
    <p1510:client id="{D40DABE0-B1BA-4A95-BCB3-DBF27712C69B}" v="534" dt="2025-12-24T20:02:38.6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B44F3-1754-4797-8EA3-F8BB62DB435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5CCADE7-8743-444D-9D89-E10DC6A966B6}">
      <dgm:prSet/>
      <dgm:spPr/>
      <dgm:t>
        <a:bodyPr/>
        <a:lstStyle/>
        <a:p>
          <a:pPr>
            <a:lnSpc>
              <a:spcPct val="100000"/>
            </a:lnSpc>
          </a:pPr>
          <a:r>
            <a:rPr lang="tr-TR"/>
            <a:t>Arz-Talep Analizi ve Pazar Boşluğu</a:t>
          </a:r>
          <a:endParaRPr lang="en-US"/>
        </a:p>
      </dgm:t>
    </dgm:pt>
    <dgm:pt modelId="{98326530-5FDF-436D-AB49-CFD6DD07BD4E}" type="parTrans" cxnId="{66405E07-F8F4-46DB-8217-AFCC4F535021}">
      <dgm:prSet/>
      <dgm:spPr/>
      <dgm:t>
        <a:bodyPr/>
        <a:lstStyle/>
        <a:p>
          <a:endParaRPr lang="en-US"/>
        </a:p>
      </dgm:t>
    </dgm:pt>
    <dgm:pt modelId="{5C2F72BB-6EA6-4D6D-BA72-5DE0AD04E70C}" type="sibTrans" cxnId="{66405E07-F8F4-46DB-8217-AFCC4F535021}">
      <dgm:prSet/>
      <dgm:spPr/>
      <dgm:t>
        <a:bodyPr/>
        <a:lstStyle/>
        <a:p>
          <a:endParaRPr lang="en-US"/>
        </a:p>
      </dgm:t>
    </dgm:pt>
    <dgm:pt modelId="{C44F4DBC-2DFC-4655-836B-9DDFA34A1CA0}">
      <dgm:prSet/>
      <dgm:spPr/>
      <dgm:t>
        <a:bodyPr/>
        <a:lstStyle/>
        <a:p>
          <a:pPr>
            <a:lnSpc>
              <a:spcPct val="100000"/>
            </a:lnSpc>
          </a:pPr>
          <a:r>
            <a:rPr lang="tr-TR"/>
            <a:t>Benchmarking ve MVP Oluşturma</a:t>
          </a:r>
          <a:endParaRPr lang="en-US"/>
        </a:p>
      </dgm:t>
    </dgm:pt>
    <dgm:pt modelId="{6CDCE959-CDE9-4613-BA39-59721C2C37F5}" type="parTrans" cxnId="{1327FA85-6D1F-4028-B712-E0E40F1F5A80}">
      <dgm:prSet/>
      <dgm:spPr/>
      <dgm:t>
        <a:bodyPr/>
        <a:lstStyle/>
        <a:p>
          <a:endParaRPr lang="en-US"/>
        </a:p>
      </dgm:t>
    </dgm:pt>
    <dgm:pt modelId="{7DA0F21D-1618-43CB-B429-1595BB7B4E5B}" type="sibTrans" cxnId="{1327FA85-6D1F-4028-B712-E0E40F1F5A80}">
      <dgm:prSet/>
      <dgm:spPr/>
      <dgm:t>
        <a:bodyPr/>
        <a:lstStyle/>
        <a:p>
          <a:endParaRPr lang="en-US"/>
        </a:p>
      </dgm:t>
    </dgm:pt>
    <dgm:pt modelId="{1471D9C5-ED7F-4AEE-BAD1-876885DBA8EC}">
      <dgm:prSet/>
      <dgm:spPr/>
      <dgm:t>
        <a:bodyPr/>
        <a:lstStyle/>
        <a:p>
          <a:pPr>
            <a:lnSpc>
              <a:spcPct val="100000"/>
            </a:lnSpc>
          </a:pPr>
          <a:r>
            <a:rPr lang="tr-TR"/>
            <a:t>Marka Ayrışması ve Von Restorff Etkisi</a:t>
          </a:r>
          <a:endParaRPr lang="en-US"/>
        </a:p>
      </dgm:t>
    </dgm:pt>
    <dgm:pt modelId="{5B9627C1-0D42-4A45-9CCE-9B35F56CA42E}" type="parTrans" cxnId="{22CBDB70-2526-4AD0-A69F-4830BD1709F5}">
      <dgm:prSet/>
      <dgm:spPr/>
      <dgm:t>
        <a:bodyPr/>
        <a:lstStyle/>
        <a:p>
          <a:endParaRPr lang="en-US"/>
        </a:p>
      </dgm:t>
    </dgm:pt>
    <dgm:pt modelId="{AA994330-A95A-4C9F-9C8B-7A39D9907CED}" type="sibTrans" cxnId="{22CBDB70-2526-4AD0-A69F-4830BD1709F5}">
      <dgm:prSet/>
      <dgm:spPr/>
      <dgm:t>
        <a:bodyPr/>
        <a:lstStyle/>
        <a:p>
          <a:endParaRPr lang="en-US"/>
        </a:p>
      </dgm:t>
    </dgm:pt>
    <dgm:pt modelId="{EC219B65-F3E4-4C8D-ACCF-27F8C0F87126}">
      <dgm:prSet/>
      <dgm:spPr/>
      <dgm:t>
        <a:bodyPr/>
        <a:lstStyle/>
        <a:p>
          <a:pPr>
            <a:lnSpc>
              <a:spcPct val="100000"/>
            </a:lnSpc>
          </a:pPr>
          <a:r>
            <a:rPr lang="tr-TR"/>
            <a:t>Üretim Kalitesi ve Bilişsel Akıcılık</a:t>
          </a:r>
          <a:endParaRPr lang="en-US"/>
        </a:p>
      </dgm:t>
    </dgm:pt>
    <dgm:pt modelId="{37EEE99D-12D6-4BB7-B3D6-E7187BEB7598}" type="parTrans" cxnId="{4F4CDFCF-E2DD-4111-80F1-DCAE52889FBC}">
      <dgm:prSet/>
      <dgm:spPr/>
      <dgm:t>
        <a:bodyPr/>
        <a:lstStyle/>
        <a:p>
          <a:endParaRPr lang="en-US"/>
        </a:p>
      </dgm:t>
    </dgm:pt>
    <dgm:pt modelId="{4CA2619D-8FF8-4456-ACCC-4D75E67B180C}" type="sibTrans" cxnId="{4F4CDFCF-E2DD-4111-80F1-DCAE52889FBC}">
      <dgm:prSet/>
      <dgm:spPr/>
      <dgm:t>
        <a:bodyPr/>
        <a:lstStyle/>
        <a:p>
          <a:endParaRPr lang="en-US"/>
        </a:p>
      </dgm:t>
    </dgm:pt>
    <dgm:pt modelId="{BCF109CE-17E3-4A8F-A3A6-04CAAB9102BE}" type="pres">
      <dgm:prSet presAssocID="{F2AB44F3-1754-4797-8EA3-F8BB62DB435C}" presName="root" presStyleCnt="0">
        <dgm:presLayoutVars>
          <dgm:dir/>
          <dgm:resizeHandles val="exact"/>
        </dgm:presLayoutVars>
      </dgm:prSet>
      <dgm:spPr/>
    </dgm:pt>
    <dgm:pt modelId="{3E25EF04-0659-4E97-BD75-57078937B3F8}" type="pres">
      <dgm:prSet presAssocID="{F5CCADE7-8743-444D-9D89-E10DC6A966B6}" presName="compNode" presStyleCnt="0"/>
      <dgm:spPr/>
    </dgm:pt>
    <dgm:pt modelId="{1A3F6D50-0E12-4E57-ACC0-59AD72C83871}" type="pres">
      <dgm:prSet presAssocID="{F5CCADE7-8743-444D-9D89-E10DC6A966B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ğaza"/>
        </a:ext>
      </dgm:extLst>
    </dgm:pt>
    <dgm:pt modelId="{D5CED2E2-EAF8-481B-B617-D08257010609}" type="pres">
      <dgm:prSet presAssocID="{F5CCADE7-8743-444D-9D89-E10DC6A966B6}" presName="spaceRect" presStyleCnt="0"/>
      <dgm:spPr/>
    </dgm:pt>
    <dgm:pt modelId="{D0B23C87-735F-4BE7-A540-305D4FEB0168}" type="pres">
      <dgm:prSet presAssocID="{F5CCADE7-8743-444D-9D89-E10DC6A966B6}" presName="textRect" presStyleLbl="revTx" presStyleIdx="0" presStyleCnt="4">
        <dgm:presLayoutVars>
          <dgm:chMax val="1"/>
          <dgm:chPref val="1"/>
        </dgm:presLayoutVars>
      </dgm:prSet>
      <dgm:spPr/>
    </dgm:pt>
    <dgm:pt modelId="{8A3F418E-0C79-4534-9F41-1FE51869A5EE}" type="pres">
      <dgm:prSet presAssocID="{5C2F72BB-6EA6-4D6D-BA72-5DE0AD04E70C}" presName="sibTrans" presStyleCnt="0"/>
      <dgm:spPr/>
    </dgm:pt>
    <dgm:pt modelId="{39F86CFB-5952-4AC7-A37B-774E9E416E5D}" type="pres">
      <dgm:prSet presAssocID="{C44F4DBC-2DFC-4655-836B-9DDFA34A1CA0}" presName="compNode" presStyleCnt="0"/>
      <dgm:spPr/>
    </dgm:pt>
    <dgm:pt modelId="{9E0669D4-1C3F-45E6-B1D9-21D3DCE8C1CD}" type="pres">
      <dgm:prSet presAssocID="{C44F4DBC-2DFC-4655-836B-9DDFA34A1C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nay işareti"/>
        </a:ext>
      </dgm:extLst>
    </dgm:pt>
    <dgm:pt modelId="{9D983B2B-A4EF-4FB1-A046-AAA5A0D485FF}" type="pres">
      <dgm:prSet presAssocID="{C44F4DBC-2DFC-4655-836B-9DDFA34A1CA0}" presName="spaceRect" presStyleCnt="0"/>
      <dgm:spPr/>
    </dgm:pt>
    <dgm:pt modelId="{92187864-B551-4B58-8E45-EE3FAD7D9337}" type="pres">
      <dgm:prSet presAssocID="{C44F4DBC-2DFC-4655-836B-9DDFA34A1CA0}" presName="textRect" presStyleLbl="revTx" presStyleIdx="1" presStyleCnt="4">
        <dgm:presLayoutVars>
          <dgm:chMax val="1"/>
          <dgm:chPref val="1"/>
        </dgm:presLayoutVars>
      </dgm:prSet>
      <dgm:spPr/>
    </dgm:pt>
    <dgm:pt modelId="{1B3824E3-2F43-4DC8-9422-B8CC7368A9A4}" type="pres">
      <dgm:prSet presAssocID="{7DA0F21D-1618-43CB-B429-1595BB7B4E5B}" presName="sibTrans" presStyleCnt="0"/>
      <dgm:spPr/>
    </dgm:pt>
    <dgm:pt modelId="{23E813B3-FBC8-4826-AE2F-7BC6AAAE6B60}" type="pres">
      <dgm:prSet presAssocID="{1471D9C5-ED7F-4AEE-BAD1-876885DBA8EC}" presName="compNode" presStyleCnt="0"/>
      <dgm:spPr/>
    </dgm:pt>
    <dgm:pt modelId="{07E91431-DB50-4C61-98B4-AAAC5F449716}" type="pres">
      <dgm:prSet presAssocID="{1471D9C5-ED7F-4AEE-BAD1-876885DBA8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mpul"/>
        </a:ext>
      </dgm:extLst>
    </dgm:pt>
    <dgm:pt modelId="{6355213A-F301-4891-BB39-CCCB5EFA11A9}" type="pres">
      <dgm:prSet presAssocID="{1471D9C5-ED7F-4AEE-BAD1-876885DBA8EC}" presName="spaceRect" presStyleCnt="0"/>
      <dgm:spPr/>
    </dgm:pt>
    <dgm:pt modelId="{6CB35C07-3407-4BF3-AF2D-D75971357C54}" type="pres">
      <dgm:prSet presAssocID="{1471D9C5-ED7F-4AEE-BAD1-876885DBA8EC}" presName="textRect" presStyleLbl="revTx" presStyleIdx="2" presStyleCnt="4">
        <dgm:presLayoutVars>
          <dgm:chMax val="1"/>
          <dgm:chPref val="1"/>
        </dgm:presLayoutVars>
      </dgm:prSet>
      <dgm:spPr/>
    </dgm:pt>
    <dgm:pt modelId="{14BB509F-022F-4973-BF78-A421DB14A519}" type="pres">
      <dgm:prSet presAssocID="{AA994330-A95A-4C9F-9C8B-7A39D9907CED}" presName="sibTrans" presStyleCnt="0"/>
      <dgm:spPr/>
    </dgm:pt>
    <dgm:pt modelId="{EE4CBBFA-C541-46E7-820A-7C2421DBA41F}" type="pres">
      <dgm:prSet presAssocID="{EC219B65-F3E4-4C8D-ACCF-27F8C0F87126}" presName="compNode" presStyleCnt="0"/>
      <dgm:spPr/>
    </dgm:pt>
    <dgm:pt modelId="{0BC91DB4-1113-4C00-B664-62AC10CD8741}" type="pres">
      <dgm:prSet presAssocID="{EC219B65-F3E4-4C8D-ACCF-27F8C0F8712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A130755-564A-40EB-B963-860FEA0FA87D}" type="pres">
      <dgm:prSet presAssocID="{EC219B65-F3E4-4C8D-ACCF-27F8C0F87126}" presName="spaceRect" presStyleCnt="0"/>
      <dgm:spPr/>
    </dgm:pt>
    <dgm:pt modelId="{BAA17C8E-BBB1-4A24-A8FB-445DF705F7AA}" type="pres">
      <dgm:prSet presAssocID="{EC219B65-F3E4-4C8D-ACCF-27F8C0F87126}" presName="textRect" presStyleLbl="revTx" presStyleIdx="3" presStyleCnt="4">
        <dgm:presLayoutVars>
          <dgm:chMax val="1"/>
          <dgm:chPref val="1"/>
        </dgm:presLayoutVars>
      </dgm:prSet>
      <dgm:spPr/>
    </dgm:pt>
  </dgm:ptLst>
  <dgm:cxnLst>
    <dgm:cxn modelId="{66405E07-F8F4-46DB-8217-AFCC4F535021}" srcId="{F2AB44F3-1754-4797-8EA3-F8BB62DB435C}" destId="{F5CCADE7-8743-444D-9D89-E10DC6A966B6}" srcOrd="0" destOrd="0" parTransId="{98326530-5FDF-436D-AB49-CFD6DD07BD4E}" sibTransId="{5C2F72BB-6EA6-4D6D-BA72-5DE0AD04E70C}"/>
    <dgm:cxn modelId="{E785D71E-1F95-41F6-A53C-943089918838}" type="presOf" srcId="{F5CCADE7-8743-444D-9D89-E10DC6A966B6}" destId="{D0B23C87-735F-4BE7-A540-305D4FEB0168}" srcOrd="0" destOrd="0" presId="urn:microsoft.com/office/officeart/2018/2/layout/IconLabelList"/>
    <dgm:cxn modelId="{7F44AA5F-1AAF-407D-B6CB-5F76D2BBECFC}" type="presOf" srcId="{C44F4DBC-2DFC-4655-836B-9DDFA34A1CA0}" destId="{92187864-B551-4B58-8E45-EE3FAD7D9337}" srcOrd="0" destOrd="0" presId="urn:microsoft.com/office/officeart/2018/2/layout/IconLabelList"/>
    <dgm:cxn modelId="{6C0D4443-7FEF-455E-BEE4-A9361248B76A}" type="presOf" srcId="{F2AB44F3-1754-4797-8EA3-F8BB62DB435C}" destId="{BCF109CE-17E3-4A8F-A3A6-04CAAB9102BE}" srcOrd="0" destOrd="0" presId="urn:microsoft.com/office/officeart/2018/2/layout/IconLabelList"/>
    <dgm:cxn modelId="{22CBDB70-2526-4AD0-A69F-4830BD1709F5}" srcId="{F2AB44F3-1754-4797-8EA3-F8BB62DB435C}" destId="{1471D9C5-ED7F-4AEE-BAD1-876885DBA8EC}" srcOrd="2" destOrd="0" parTransId="{5B9627C1-0D42-4A45-9CCE-9B35F56CA42E}" sibTransId="{AA994330-A95A-4C9F-9C8B-7A39D9907CED}"/>
    <dgm:cxn modelId="{1690A757-05B7-4D53-9A9C-0587C699CC9F}" type="presOf" srcId="{1471D9C5-ED7F-4AEE-BAD1-876885DBA8EC}" destId="{6CB35C07-3407-4BF3-AF2D-D75971357C54}" srcOrd="0" destOrd="0" presId="urn:microsoft.com/office/officeart/2018/2/layout/IconLabelList"/>
    <dgm:cxn modelId="{6E227682-1CBF-4C67-B7B2-3D0B72C1015B}" type="presOf" srcId="{EC219B65-F3E4-4C8D-ACCF-27F8C0F87126}" destId="{BAA17C8E-BBB1-4A24-A8FB-445DF705F7AA}" srcOrd="0" destOrd="0" presId="urn:microsoft.com/office/officeart/2018/2/layout/IconLabelList"/>
    <dgm:cxn modelId="{1327FA85-6D1F-4028-B712-E0E40F1F5A80}" srcId="{F2AB44F3-1754-4797-8EA3-F8BB62DB435C}" destId="{C44F4DBC-2DFC-4655-836B-9DDFA34A1CA0}" srcOrd="1" destOrd="0" parTransId="{6CDCE959-CDE9-4613-BA39-59721C2C37F5}" sibTransId="{7DA0F21D-1618-43CB-B429-1595BB7B4E5B}"/>
    <dgm:cxn modelId="{4F4CDFCF-E2DD-4111-80F1-DCAE52889FBC}" srcId="{F2AB44F3-1754-4797-8EA3-F8BB62DB435C}" destId="{EC219B65-F3E4-4C8D-ACCF-27F8C0F87126}" srcOrd="3" destOrd="0" parTransId="{37EEE99D-12D6-4BB7-B3D6-E7187BEB7598}" sibTransId="{4CA2619D-8FF8-4456-ACCC-4D75E67B180C}"/>
    <dgm:cxn modelId="{094F106F-C81E-4151-8C87-A64BA7915739}" type="presParOf" srcId="{BCF109CE-17E3-4A8F-A3A6-04CAAB9102BE}" destId="{3E25EF04-0659-4E97-BD75-57078937B3F8}" srcOrd="0" destOrd="0" presId="urn:microsoft.com/office/officeart/2018/2/layout/IconLabelList"/>
    <dgm:cxn modelId="{AFD2627F-E892-4806-90AB-E437D0C91CBD}" type="presParOf" srcId="{3E25EF04-0659-4E97-BD75-57078937B3F8}" destId="{1A3F6D50-0E12-4E57-ACC0-59AD72C83871}" srcOrd="0" destOrd="0" presId="urn:microsoft.com/office/officeart/2018/2/layout/IconLabelList"/>
    <dgm:cxn modelId="{4FEEDEE5-F401-419E-95E6-723275FD78AF}" type="presParOf" srcId="{3E25EF04-0659-4E97-BD75-57078937B3F8}" destId="{D5CED2E2-EAF8-481B-B617-D08257010609}" srcOrd="1" destOrd="0" presId="urn:microsoft.com/office/officeart/2018/2/layout/IconLabelList"/>
    <dgm:cxn modelId="{F43B2FE4-6AD3-4920-AD0A-0C4C22B7D39A}" type="presParOf" srcId="{3E25EF04-0659-4E97-BD75-57078937B3F8}" destId="{D0B23C87-735F-4BE7-A540-305D4FEB0168}" srcOrd="2" destOrd="0" presId="urn:microsoft.com/office/officeart/2018/2/layout/IconLabelList"/>
    <dgm:cxn modelId="{99125F26-E7D1-4DD7-BC98-DE9BDF51DC61}" type="presParOf" srcId="{BCF109CE-17E3-4A8F-A3A6-04CAAB9102BE}" destId="{8A3F418E-0C79-4534-9F41-1FE51869A5EE}" srcOrd="1" destOrd="0" presId="urn:microsoft.com/office/officeart/2018/2/layout/IconLabelList"/>
    <dgm:cxn modelId="{45036DC2-9B53-44AD-80C1-4197A2152772}" type="presParOf" srcId="{BCF109CE-17E3-4A8F-A3A6-04CAAB9102BE}" destId="{39F86CFB-5952-4AC7-A37B-774E9E416E5D}" srcOrd="2" destOrd="0" presId="urn:microsoft.com/office/officeart/2018/2/layout/IconLabelList"/>
    <dgm:cxn modelId="{8A68758E-EFB4-4881-ABBC-D6E8430BE879}" type="presParOf" srcId="{39F86CFB-5952-4AC7-A37B-774E9E416E5D}" destId="{9E0669D4-1C3F-45E6-B1D9-21D3DCE8C1CD}" srcOrd="0" destOrd="0" presId="urn:microsoft.com/office/officeart/2018/2/layout/IconLabelList"/>
    <dgm:cxn modelId="{CE180FBB-A52C-4CE3-B23D-2CF911DECD49}" type="presParOf" srcId="{39F86CFB-5952-4AC7-A37B-774E9E416E5D}" destId="{9D983B2B-A4EF-4FB1-A046-AAA5A0D485FF}" srcOrd="1" destOrd="0" presId="urn:microsoft.com/office/officeart/2018/2/layout/IconLabelList"/>
    <dgm:cxn modelId="{7A3E3F16-5837-4651-BB37-1276A0FD7B55}" type="presParOf" srcId="{39F86CFB-5952-4AC7-A37B-774E9E416E5D}" destId="{92187864-B551-4B58-8E45-EE3FAD7D9337}" srcOrd="2" destOrd="0" presId="urn:microsoft.com/office/officeart/2018/2/layout/IconLabelList"/>
    <dgm:cxn modelId="{0C70CEE8-4477-4313-A203-2D25394864E8}" type="presParOf" srcId="{BCF109CE-17E3-4A8F-A3A6-04CAAB9102BE}" destId="{1B3824E3-2F43-4DC8-9422-B8CC7368A9A4}" srcOrd="3" destOrd="0" presId="urn:microsoft.com/office/officeart/2018/2/layout/IconLabelList"/>
    <dgm:cxn modelId="{D2C81EFF-B4C2-4789-85AA-13567F9FA2EF}" type="presParOf" srcId="{BCF109CE-17E3-4A8F-A3A6-04CAAB9102BE}" destId="{23E813B3-FBC8-4826-AE2F-7BC6AAAE6B60}" srcOrd="4" destOrd="0" presId="urn:microsoft.com/office/officeart/2018/2/layout/IconLabelList"/>
    <dgm:cxn modelId="{F652A0C3-35AF-4E6B-A793-1BEF365CFBF9}" type="presParOf" srcId="{23E813B3-FBC8-4826-AE2F-7BC6AAAE6B60}" destId="{07E91431-DB50-4C61-98B4-AAAC5F449716}" srcOrd="0" destOrd="0" presId="urn:microsoft.com/office/officeart/2018/2/layout/IconLabelList"/>
    <dgm:cxn modelId="{D15A43E6-17D0-421D-975C-7C733685E0E2}" type="presParOf" srcId="{23E813B3-FBC8-4826-AE2F-7BC6AAAE6B60}" destId="{6355213A-F301-4891-BB39-CCCB5EFA11A9}" srcOrd="1" destOrd="0" presId="urn:microsoft.com/office/officeart/2018/2/layout/IconLabelList"/>
    <dgm:cxn modelId="{33B654B8-6616-4B1A-A837-76E8356072B2}" type="presParOf" srcId="{23E813B3-FBC8-4826-AE2F-7BC6AAAE6B60}" destId="{6CB35C07-3407-4BF3-AF2D-D75971357C54}" srcOrd="2" destOrd="0" presId="urn:microsoft.com/office/officeart/2018/2/layout/IconLabelList"/>
    <dgm:cxn modelId="{6B082F2C-07C3-452D-A5B4-71F494AA5F95}" type="presParOf" srcId="{BCF109CE-17E3-4A8F-A3A6-04CAAB9102BE}" destId="{14BB509F-022F-4973-BF78-A421DB14A519}" srcOrd="5" destOrd="0" presId="urn:microsoft.com/office/officeart/2018/2/layout/IconLabelList"/>
    <dgm:cxn modelId="{1E270138-6CDF-4954-95A7-2717979A6E8E}" type="presParOf" srcId="{BCF109CE-17E3-4A8F-A3A6-04CAAB9102BE}" destId="{EE4CBBFA-C541-46E7-820A-7C2421DBA41F}" srcOrd="6" destOrd="0" presId="urn:microsoft.com/office/officeart/2018/2/layout/IconLabelList"/>
    <dgm:cxn modelId="{5E7908EF-7C81-4D03-B633-0FBB82E35887}" type="presParOf" srcId="{EE4CBBFA-C541-46E7-820A-7C2421DBA41F}" destId="{0BC91DB4-1113-4C00-B664-62AC10CD8741}" srcOrd="0" destOrd="0" presId="urn:microsoft.com/office/officeart/2018/2/layout/IconLabelList"/>
    <dgm:cxn modelId="{429B2E54-BBC5-4782-9521-376DDC67AB61}" type="presParOf" srcId="{EE4CBBFA-C541-46E7-820A-7C2421DBA41F}" destId="{0A130755-564A-40EB-B963-860FEA0FA87D}" srcOrd="1" destOrd="0" presId="urn:microsoft.com/office/officeart/2018/2/layout/IconLabelList"/>
    <dgm:cxn modelId="{5A6B96D9-D094-4EA5-BED6-25DCC2E760C2}" type="presParOf" srcId="{EE4CBBFA-C541-46E7-820A-7C2421DBA41F}" destId="{BAA17C8E-BBB1-4A24-A8FB-445DF705F7A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2D9E28-6923-4A51-A3C3-C7DFFA7336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0FD81AB-B5A0-4214-B279-49FA5A1B7AD7}">
      <dgm:prSet/>
      <dgm:spPr/>
      <dgm:t>
        <a:bodyPr/>
        <a:lstStyle/>
        <a:p>
          <a:r>
            <a:rPr lang="tr-TR" dirty="0"/>
            <a:t>Algoritmik Profilleme ve Veri Hijyeni</a:t>
          </a:r>
          <a:endParaRPr lang="en-US" dirty="0"/>
        </a:p>
      </dgm:t>
    </dgm:pt>
    <dgm:pt modelId="{15BBB0CE-D3F4-4272-AE7A-FAC5E02D8430}" type="parTrans" cxnId="{EF2CB9B9-A4F3-4F3C-9EF7-6114139772E2}">
      <dgm:prSet/>
      <dgm:spPr/>
      <dgm:t>
        <a:bodyPr/>
        <a:lstStyle/>
        <a:p>
          <a:endParaRPr lang="en-US"/>
        </a:p>
      </dgm:t>
    </dgm:pt>
    <dgm:pt modelId="{61849356-301F-43A8-9D5B-1D791C27BD99}" type="sibTrans" cxnId="{EF2CB9B9-A4F3-4F3C-9EF7-6114139772E2}">
      <dgm:prSet/>
      <dgm:spPr/>
      <dgm:t>
        <a:bodyPr/>
        <a:lstStyle/>
        <a:p>
          <a:endParaRPr lang="en-US"/>
        </a:p>
      </dgm:t>
    </dgm:pt>
    <dgm:pt modelId="{DEBE43D1-AD80-4128-944F-F310EBCA25CE}">
      <dgm:prSet/>
      <dgm:spPr/>
      <dgm:t>
        <a:bodyPr/>
        <a:lstStyle/>
        <a:p>
          <a:r>
            <a:rPr lang="tr-TR" dirty="0"/>
            <a:t>Kuluçka Dönemi ve Vitrin Optimizasyonu</a:t>
          </a:r>
          <a:endParaRPr lang="en-US" dirty="0"/>
        </a:p>
      </dgm:t>
    </dgm:pt>
    <dgm:pt modelId="{E831E4DE-B7BB-40F9-BA30-2BA332B597A8}" type="parTrans" cxnId="{34265F6E-EF83-4DC9-BE43-0ADB0CDB9630}">
      <dgm:prSet/>
      <dgm:spPr/>
      <dgm:t>
        <a:bodyPr/>
        <a:lstStyle/>
        <a:p>
          <a:endParaRPr lang="en-US"/>
        </a:p>
      </dgm:t>
    </dgm:pt>
    <dgm:pt modelId="{D598ABF3-9DCD-4963-8952-58BF1105CFAA}" type="sibTrans" cxnId="{34265F6E-EF83-4DC9-BE43-0ADB0CDB9630}">
      <dgm:prSet/>
      <dgm:spPr/>
      <dgm:t>
        <a:bodyPr/>
        <a:lstStyle/>
        <a:p>
          <a:endParaRPr lang="en-US"/>
        </a:p>
      </dgm:t>
    </dgm:pt>
    <dgm:pt modelId="{BA119739-7366-476B-B0CB-AADB9A51D15F}">
      <dgm:prSet/>
      <dgm:spPr/>
      <dgm:t>
        <a:bodyPr/>
        <a:lstStyle/>
        <a:p>
          <a:pPr rtl="0"/>
          <a:r>
            <a:rPr lang="tr-TR" dirty="0"/>
            <a:t>Aktif Kullanıcı Hedefleme </a:t>
          </a:r>
          <a:endParaRPr lang="en-US" sz="1100" dirty="0">
            <a:solidFill>
              <a:srgbClr val="444444"/>
            </a:solidFill>
            <a:latin typeface="Calibri"/>
            <a:ea typeface="Calibri"/>
            <a:cs typeface="Calibri"/>
          </a:endParaRPr>
        </a:p>
      </dgm:t>
    </dgm:pt>
    <dgm:pt modelId="{229BC03A-98D7-458E-9695-3959DB3594DE}" type="parTrans" cxnId="{9F4B30C0-6657-4644-8808-23872C519210}">
      <dgm:prSet/>
      <dgm:spPr/>
      <dgm:t>
        <a:bodyPr/>
        <a:lstStyle/>
        <a:p>
          <a:endParaRPr lang="en-US"/>
        </a:p>
      </dgm:t>
    </dgm:pt>
    <dgm:pt modelId="{42AFAFBB-7A4A-4C1A-A4E4-075522C34EC6}" type="sibTrans" cxnId="{9F4B30C0-6657-4644-8808-23872C519210}">
      <dgm:prSet/>
      <dgm:spPr/>
      <dgm:t>
        <a:bodyPr/>
        <a:lstStyle/>
        <a:p>
          <a:endParaRPr lang="en-US"/>
        </a:p>
      </dgm:t>
    </dgm:pt>
    <dgm:pt modelId="{BEADA2B3-BF38-4EB3-A69B-9C582EE25DD0}" type="pres">
      <dgm:prSet presAssocID="{292D9E28-6923-4A51-A3C3-C7DFFA733667}" presName="linear" presStyleCnt="0">
        <dgm:presLayoutVars>
          <dgm:animLvl val="lvl"/>
          <dgm:resizeHandles val="exact"/>
        </dgm:presLayoutVars>
      </dgm:prSet>
      <dgm:spPr/>
    </dgm:pt>
    <dgm:pt modelId="{810A7DD3-77C5-4C54-A3F6-7F3DA94C2ECA}" type="pres">
      <dgm:prSet presAssocID="{A0FD81AB-B5A0-4214-B279-49FA5A1B7AD7}" presName="parentText" presStyleLbl="node1" presStyleIdx="0" presStyleCnt="3">
        <dgm:presLayoutVars>
          <dgm:chMax val="0"/>
          <dgm:bulletEnabled val="1"/>
        </dgm:presLayoutVars>
      </dgm:prSet>
      <dgm:spPr/>
    </dgm:pt>
    <dgm:pt modelId="{9C4DEFFC-736C-4521-8BC5-DB575E7F56BF}" type="pres">
      <dgm:prSet presAssocID="{61849356-301F-43A8-9D5B-1D791C27BD99}" presName="spacer" presStyleCnt="0"/>
      <dgm:spPr/>
    </dgm:pt>
    <dgm:pt modelId="{7573BB97-F769-44FD-9238-252951750C31}" type="pres">
      <dgm:prSet presAssocID="{DEBE43D1-AD80-4128-944F-F310EBCA25CE}" presName="parentText" presStyleLbl="node1" presStyleIdx="1" presStyleCnt="3">
        <dgm:presLayoutVars>
          <dgm:chMax val="0"/>
          <dgm:bulletEnabled val="1"/>
        </dgm:presLayoutVars>
      </dgm:prSet>
      <dgm:spPr/>
    </dgm:pt>
    <dgm:pt modelId="{2CFBF6CE-554E-4F4D-86DB-9DECC3382960}" type="pres">
      <dgm:prSet presAssocID="{D598ABF3-9DCD-4963-8952-58BF1105CFAA}" presName="spacer" presStyleCnt="0"/>
      <dgm:spPr/>
    </dgm:pt>
    <dgm:pt modelId="{E9570334-08D0-4884-8AE3-7BADDCD2B397}" type="pres">
      <dgm:prSet presAssocID="{BA119739-7366-476B-B0CB-AADB9A51D15F}" presName="parentText" presStyleLbl="node1" presStyleIdx="2" presStyleCnt="3">
        <dgm:presLayoutVars>
          <dgm:chMax val="0"/>
          <dgm:bulletEnabled val="1"/>
        </dgm:presLayoutVars>
      </dgm:prSet>
      <dgm:spPr/>
    </dgm:pt>
  </dgm:ptLst>
  <dgm:cxnLst>
    <dgm:cxn modelId="{87BC162A-DD83-4C25-9A90-B228355735D5}" type="presOf" srcId="{BA119739-7366-476B-B0CB-AADB9A51D15F}" destId="{E9570334-08D0-4884-8AE3-7BADDCD2B397}" srcOrd="0" destOrd="0" presId="urn:microsoft.com/office/officeart/2005/8/layout/vList2"/>
    <dgm:cxn modelId="{03869135-9B5E-4BB7-B88B-9609B5B83560}" type="presOf" srcId="{292D9E28-6923-4A51-A3C3-C7DFFA733667}" destId="{BEADA2B3-BF38-4EB3-A69B-9C582EE25DD0}" srcOrd="0" destOrd="0" presId="urn:microsoft.com/office/officeart/2005/8/layout/vList2"/>
    <dgm:cxn modelId="{34265F6E-EF83-4DC9-BE43-0ADB0CDB9630}" srcId="{292D9E28-6923-4A51-A3C3-C7DFFA733667}" destId="{DEBE43D1-AD80-4128-944F-F310EBCA25CE}" srcOrd="1" destOrd="0" parTransId="{E831E4DE-B7BB-40F9-BA30-2BA332B597A8}" sibTransId="{D598ABF3-9DCD-4963-8952-58BF1105CFAA}"/>
    <dgm:cxn modelId="{FBC80454-2708-4183-B9A2-BEDD2D091ED1}" type="presOf" srcId="{DEBE43D1-AD80-4128-944F-F310EBCA25CE}" destId="{7573BB97-F769-44FD-9238-252951750C31}" srcOrd="0" destOrd="0" presId="urn:microsoft.com/office/officeart/2005/8/layout/vList2"/>
    <dgm:cxn modelId="{EF2CB9B9-A4F3-4F3C-9EF7-6114139772E2}" srcId="{292D9E28-6923-4A51-A3C3-C7DFFA733667}" destId="{A0FD81AB-B5A0-4214-B279-49FA5A1B7AD7}" srcOrd="0" destOrd="0" parTransId="{15BBB0CE-D3F4-4272-AE7A-FAC5E02D8430}" sibTransId="{61849356-301F-43A8-9D5B-1D791C27BD99}"/>
    <dgm:cxn modelId="{9F4B30C0-6657-4644-8808-23872C519210}" srcId="{292D9E28-6923-4A51-A3C3-C7DFFA733667}" destId="{BA119739-7366-476B-B0CB-AADB9A51D15F}" srcOrd="2" destOrd="0" parTransId="{229BC03A-98D7-458E-9695-3959DB3594DE}" sibTransId="{42AFAFBB-7A4A-4C1A-A4E4-075522C34EC6}"/>
    <dgm:cxn modelId="{D5D181DA-DA2D-4C62-A774-AD8AEEDC6E01}" type="presOf" srcId="{A0FD81AB-B5A0-4214-B279-49FA5A1B7AD7}" destId="{810A7DD3-77C5-4C54-A3F6-7F3DA94C2ECA}" srcOrd="0" destOrd="0" presId="urn:microsoft.com/office/officeart/2005/8/layout/vList2"/>
    <dgm:cxn modelId="{DBFED624-A99B-409F-8EBF-CC051269E199}" type="presParOf" srcId="{BEADA2B3-BF38-4EB3-A69B-9C582EE25DD0}" destId="{810A7DD3-77C5-4C54-A3F6-7F3DA94C2ECA}" srcOrd="0" destOrd="0" presId="urn:microsoft.com/office/officeart/2005/8/layout/vList2"/>
    <dgm:cxn modelId="{D5A8352A-09FC-446B-9E09-D1EA9828F02F}" type="presParOf" srcId="{BEADA2B3-BF38-4EB3-A69B-9C582EE25DD0}" destId="{9C4DEFFC-736C-4521-8BC5-DB575E7F56BF}" srcOrd="1" destOrd="0" presId="urn:microsoft.com/office/officeart/2005/8/layout/vList2"/>
    <dgm:cxn modelId="{156E66C0-CE4B-40F4-B9F2-53607F95354D}" type="presParOf" srcId="{BEADA2B3-BF38-4EB3-A69B-9C582EE25DD0}" destId="{7573BB97-F769-44FD-9238-252951750C31}" srcOrd="2" destOrd="0" presId="urn:microsoft.com/office/officeart/2005/8/layout/vList2"/>
    <dgm:cxn modelId="{535F69F8-3C17-4240-933A-C2D4906F2441}" type="presParOf" srcId="{BEADA2B3-BF38-4EB3-A69B-9C582EE25DD0}" destId="{2CFBF6CE-554E-4F4D-86DB-9DECC3382960}" srcOrd="3" destOrd="0" presId="urn:microsoft.com/office/officeart/2005/8/layout/vList2"/>
    <dgm:cxn modelId="{9EAB46D0-E986-4935-80CA-F56D58B80D47}" type="presParOf" srcId="{BEADA2B3-BF38-4EB3-A69B-9C582EE25DD0}" destId="{E9570334-08D0-4884-8AE3-7BADDCD2B39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FF91F6-1CC6-4753-ACC4-7102B24809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B785039-37CE-4329-94C2-B0A6E2BDD729}">
      <dgm:prSet/>
      <dgm:spPr/>
      <dgm:t>
        <a:bodyPr/>
        <a:lstStyle/>
        <a:p>
          <a:pPr>
            <a:lnSpc>
              <a:spcPct val="100000"/>
            </a:lnSpc>
          </a:pPr>
          <a:r>
            <a:rPr lang="tr-TR"/>
            <a:t>Örüntü Tanıma ve Yinelemeli Replikasyon</a:t>
          </a:r>
          <a:endParaRPr lang="en-US"/>
        </a:p>
      </dgm:t>
    </dgm:pt>
    <dgm:pt modelId="{077BA8EA-DB20-4848-A913-216456E5FDE9}" type="parTrans" cxnId="{5AA70120-D7E0-4B96-94F6-4DF89671BEC5}">
      <dgm:prSet/>
      <dgm:spPr/>
      <dgm:t>
        <a:bodyPr/>
        <a:lstStyle/>
        <a:p>
          <a:endParaRPr lang="en-US"/>
        </a:p>
      </dgm:t>
    </dgm:pt>
    <dgm:pt modelId="{D67402F5-E297-418F-9EAE-E38C7F30E735}" type="sibTrans" cxnId="{5AA70120-D7E0-4B96-94F6-4DF89671BEC5}">
      <dgm:prSet/>
      <dgm:spPr/>
      <dgm:t>
        <a:bodyPr/>
        <a:lstStyle/>
        <a:p>
          <a:endParaRPr lang="en-US"/>
        </a:p>
      </dgm:t>
    </dgm:pt>
    <dgm:pt modelId="{0B91D00C-6838-4E54-9C77-1F32027C6F73}">
      <dgm:prSet/>
      <dgm:spPr/>
      <dgm:t>
        <a:bodyPr/>
        <a:lstStyle/>
        <a:p>
          <a:pPr>
            <a:lnSpc>
              <a:spcPct val="100000"/>
            </a:lnSpc>
          </a:pPr>
          <a:r>
            <a:rPr lang="tr-TR"/>
            <a:t>Ekran Alanı Hakimiyeti (Screen Real Estate)</a:t>
          </a:r>
          <a:endParaRPr lang="en-US"/>
        </a:p>
      </dgm:t>
    </dgm:pt>
    <dgm:pt modelId="{7A4157D3-9764-4CEA-B17F-89B2E909910D}" type="parTrans" cxnId="{CFA2C9FF-469C-4860-8C29-A4F1BB842731}">
      <dgm:prSet/>
      <dgm:spPr/>
      <dgm:t>
        <a:bodyPr/>
        <a:lstStyle/>
        <a:p>
          <a:endParaRPr lang="en-US"/>
        </a:p>
      </dgm:t>
    </dgm:pt>
    <dgm:pt modelId="{CE76F3A7-1EEC-4359-82D4-0F1FFE91B40C}" type="sibTrans" cxnId="{CFA2C9FF-469C-4860-8C29-A4F1BB842731}">
      <dgm:prSet/>
      <dgm:spPr/>
      <dgm:t>
        <a:bodyPr/>
        <a:lstStyle/>
        <a:p>
          <a:endParaRPr lang="en-US"/>
        </a:p>
      </dgm:t>
    </dgm:pt>
    <dgm:pt modelId="{CD73D54D-5A4F-475F-93A2-8ED3715A6F49}">
      <dgm:prSet/>
      <dgm:spPr/>
      <dgm:t>
        <a:bodyPr/>
        <a:lstStyle/>
        <a:p>
          <a:pPr>
            <a:lnSpc>
              <a:spcPct val="100000"/>
            </a:lnSpc>
          </a:pPr>
          <a:r>
            <a:rPr lang="tr-TR"/>
            <a:t>Görsel Tarama Modelleri ve Pareidolia</a:t>
          </a:r>
          <a:endParaRPr lang="en-US"/>
        </a:p>
      </dgm:t>
    </dgm:pt>
    <dgm:pt modelId="{80DF0784-A6A4-47D2-BFF1-EB7FB6DB1C5E}" type="parTrans" cxnId="{6BF00164-4673-4A56-867E-42504F9C684C}">
      <dgm:prSet/>
      <dgm:spPr/>
      <dgm:t>
        <a:bodyPr/>
        <a:lstStyle/>
        <a:p>
          <a:endParaRPr lang="en-US"/>
        </a:p>
      </dgm:t>
    </dgm:pt>
    <dgm:pt modelId="{F683DF0D-ABE9-42A4-BBFC-BB9D16EA73DA}" type="sibTrans" cxnId="{6BF00164-4673-4A56-867E-42504F9C684C}">
      <dgm:prSet/>
      <dgm:spPr/>
      <dgm:t>
        <a:bodyPr/>
        <a:lstStyle/>
        <a:p>
          <a:endParaRPr lang="en-US"/>
        </a:p>
      </dgm:t>
    </dgm:pt>
    <dgm:pt modelId="{0DB8F5C5-9CC6-44A4-A713-006E6A9D368C}" type="pres">
      <dgm:prSet presAssocID="{22FF91F6-1CC6-4753-ACC4-7102B24809C8}" presName="root" presStyleCnt="0">
        <dgm:presLayoutVars>
          <dgm:dir/>
          <dgm:resizeHandles val="exact"/>
        </dgm:presLayoutVars>
      </dgm:prSet>
      <dgm:spPr/>
    </dgm:pt>
    <dgm:pt modelId="{70167D09-420E-4EBB-9949-4E4590DA2DDD}" type="pres">
      <dgm:prSet presAssocID="{7B785039-37CE-4329-94C2-B0A6E2BDD729}" presName="compNode" presStyleCnt="0"/>
      <dgm:spPr/>
    </dgm:pt>
    <dgm:pt modelId="{9E69F69A-F92D-4A64-98B6-48A3178C0FFD}" type="pres">
      <dgm:prSet presAssocID="{7B785039-37CE-4329-94C2-B0A6E2BDD729}" presName="bgRect" presStyleLbl="bgShp" presStyleIdx="0" presStyleCnt="3"/>
      <dgm:spPr/>
    </dgm:pt>
    <dgm:pt modelId="{137531C1-B36E-41DD-A7C1-1E3EC587C0C7}" type="pres">
      <dgm:prSet presAssocID="{7B785039-37CE-4329-94C2-B0A6E2BDD7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nay işareti"/>
        </a:ext>
      </dgm:extLst>
    </dgm:pt>
    <dgm:pt modelId="{546F87F4-2656-4662-AA8A-F4CB76686469}" type="pres">
      <dgm:prSet presAssocID="{7B785039-37CE-4329-94C2-B0A6E2BDD729}" presName="spaceRect" presStyleCnt="0"/>
      <dgm:spPr/>
    </dgm:pt>
    <dgm:pt modelId="{0319B068-6110-4BD5-81AE-40871F7A6BA5}" type="pres">
      <dgm:prSet presAssocID="{7B785039-37CE-4329-94C2-B0A6E2BDD729}" presName="parTx" presStyleLbl="revTx" presStyleIdx="0" presStyleCnt="3">
        <dgm:presLayoutVars>
          <dgm:chMax val="0"/>
          <dgm:chPref val="0"/>
        </dgm:presLayoutVars>
      </dgm:prSet>
      <dgm:spPr/>
    </dgm:pt>
    <dgm:pt modelId="{5F384BCF-CF3D-49D7-9410-FFE611CD064F}" type="pres">
      <dgm:prSet presAssocID="{D67402F5-E297-418F-9EAE-E38C7F30E735}" presName="sibTrans" presStyleCnt="0"/>
      <dgm:spPr/>
    </dgm:pt>
    <dgm:pt modelId="{0DAF0E55-BB2F-44D7-A0F5-DC510E3B5C4C}" type="pres">
      <dgm:prSet presAssocID="{0B91D00C-6838-4E54-9C77-1F32027C6F73}" presName="compNode" presStyleCnt="0"/>
      <dgm:spPr/>
    </dgm:pt>
    <dgm:pt modelId="{D83AF21C-E138-4603-BFBF-7E67261E27C0}" type="pres">
      <dgm:prSet presAssocID="{0B91D00C-6838-4E54-9C77-1F32027C6F73}" presName="bgRect" presStyleLbl="bgShp" presStyleIdx="1" presStyleCnt="3"/>
      <dgm:spPr/>
    </dgm:pt>
    <dgm:pt modelId="{B446D86D-DCD2-4B52-8148-007C9CF3E4CB}" type="pres">
      <dgm:prSet presAssocID="{0B91D00C-6838-4E54-9C77-1F32027C6F7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jector screen"/>
        </a:ext>
      </dgm:extLst>
    </dgm:pt>
    <dgm:pt modelId="{CEF3F8AD-FECC-4B7E-BBF3-691FBCA2FFCB}" type="pres">
      <dgm:prSet presAssocID="{0B91D00C-6838-4E54-9C77-1F32027C6F73}" presName="spaceRect" presStyleCnt="0"/>
      <dgm:spPr/>
    </dgm:pt>
    <dgm:pt modelId="{163C905A-8362-49E2-A068-258E3A54FC5C}" type="pres">
      <dgm:prSet presAssocID="{0B91D00C-6838-4E54-9C77-1F32027C6F73}" presName="parTx" presStyleLbl="revTx" presStyleIdx="1" presStyleCnt="3">
        <dgm:presLayoutVars>
          <dgm:chMax val="0"/>
          <dgm:chPref val="0"/>
        </dgm:presLayoutVars>
      </dgm:prSet>
      <dgm:spPr/>
    </dgm:pt>
    <dgm:pt modelId="{8C7D9859-CF2B-4FD1-AA29-FE7EF3F8C976}" type="pres">
      <dgm:prSet presAssocID="{CE76F3A7-1EEC-4359-82D4-0F1FFE91B40C}" presName="sibTrans" presStyleCnt="0"/>
      <dgm:spPr/>
    </dgm:pt>
    <dgm:pt modelId="{32708B99-0252-499F-AF48-213188FC827D}" type="pres">
      <dgm:prSet presAssocID="{CD73D54D-5A4F-475F-93A2-8ED3715A6F49}" presName="compNode" presStyleCnt="0"/>
      <dgm:spPr/>
    </dgm:pt>
    <dgm:pt modelId="{62219213-C2B6-4C1F-BB99-F239853E5372}" type="pres">
      <dgm:prSet presAssocID="{CD73D54D-5A4F-475F-93A2-8ED3715A6F49}" presName="bgRect" presStyleLbl="bgShp" presStyleIdx="2" presStyleCnt="3"/>
      <dgm:spPr/>
    </dgm:pt>
    <dgm:pt modelId="{078636E7-2ED5-4422-A1FC-2BB11EDCACDD}" type="pres">
      <dgm:prSet presAssocID="{CD73D54D-5A4F-475F-93A2-8ED3715A6F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amera"/>
        </a:ext>
      </dgm:extLst>
    </dgm:pt>
    <dgm:pt modelId="{9E02301B-3F00-4C64-B601-839AAFC10ADB}" type="pres">
      <dgm:prSet presAssocID="{CD73D54D-5A4F-475F-93A2-8ED3715A6F49}" presName="spaceRect" presStyleCnt="0"/>
      <dgm:spPr/>
    </dgm:pt>
    <dgm:pt modelId="{A1E62D49-DB33-4F91-A754-767D33E76D23}" type="pres">
      <dgm:prSet presAssocID="{CD73D54D-5A4F-475F-93A2-8ED3715A6F49}" presName="parTx" presStyleLbl="revTx" presStyleIdx="2" presStyleCnt="3">
        <dgm:presLayoutVars>
          <dgm:chMax val="0"/>
          <dgm:chPref val="0"/>
        </dgm:presLayoutVars>
      </dgm:prSet>
      <dgm:spPr/>
    </dgm:pt>
  </dgm:ptLst>
  <dgm:cxnLst>
    <dgm:cxn modelId="{7098A111-5707-40A2-B9FB-259735A01219}" type="presOf" srcId="{7B785039-37CE-4329-94C2-B0A6E2BDD729}" destId="{0319B068-6110-4BD5-81AE-40871F7A6BA5}" srcOrd="0" destOrd="0" presId="urn:microsoft.com/office/officeart/2018/2/layout/IconVerticalSolidList"/>
    <dgm:cxn modelId="{5AA70120-D7E0-4B96-94F6-4DF89671BEC5}" srcId="{22FF91F6-1CC6-4753-ACC4-7102B24809C8}" destId="{7B785039-37CE-4329-94C2-B0A6E2BDD729}" srcOrd="0" destOrd="0" parTransId="{077BA8EA-DB20-4848-A913-216456E5FDE9}" sibTransId="{D67402F5-E297-418F-9EAE-E38C7F30E735}"/>
    <dgm:cxn modelId="{6BF00164-4673-4A56-867E-42504F9C684C}" srcId="{22FF91F6-1CC6-4753-ACC4-7102B24809C8}" destId="{CD73D54D-5A4F-475F-93A2-8ED3715A6F49}" srcOrd="2" destOrd="0" parTransId="{80DF0784-A6A4-47D2-BFF1-EB7FB6DB1C5E}" sibTransId="{F683DF0D-ABE9-42A4-BBFC-BB9D16EA73DA}"/>
    <dgm:cxn modelId="{93CD2F4B-D0E1-47B5-9B0B-A1899459764E}" type="presOf" srcId="{0B91D00C-6838-4E54-9C77-1F32027C6F73}" destId="{163C905A-8362-49E2-A068-258E3A54FC5C}" srcOrd="0" destOrd="0" presId="urn:microsoft.com/office/officeart/2018/2/layout/IconVerticalSolidList"/>
    <dgm:cxn modelId="{1606A397-1461-4D7C-B487-22D485B0E1E0}" type="presOf" srcId="{22FF91F6-1CC6-4753-ACC4-7102B24809C8}" destId="{0DB8F5C5-9CC6-44A4-A713-006E6A9D368C}" srcOrd="0" destOrd="0" presId="urn:microsoft.com/office/officeart/2018/2/layout/IconVerticalSolidList"/>
    <dgm:cxn modelId="{B4DCB6FC-04AB-439D-AC96-066009E3202F}" type="presOf" srcId="{CD73D54D-5A4F-475F-93A2-8ED3715A6F49}" destId="{A1E62D49-DB33-4F91-A754-767D33E76D23}" srcOrd="0" destOrd="0" presId="urn:microsoft.com/office/officeart/2018/2/layout/IconVerticalSolidList"/>
    <dgm:cxn modelId="{CFA2C9FF-469C-4860-8C29-A4F1BB842731}" srcId="{22FF91F6-1CC6-4753-ACC4-7102B24809C8}" destId="{0B91D00C-6838-4E54-9C77-1F32027C6F73}" srcOrd="1" destOrd="0" parTransId="{7A4157D3-9764-4CEA-B17F-89B2E909910D}" sibTransId="{CE76F3A7-1EEC-4359-82D4-0F1FFE91B40C}"/>
    <dgm:cxn modelId="{B0A73696-94E3-4AD7-A9D1-27AADD4202E5}" type="presParOf" srcId="{0DB8F5C5-9CC6-44A4-A713-006E6A9D368C}" destId="{70167D09-420E-4EBB-9949-4E4590DA2DDD}" srcOrd="0" destOrd="0" presId="urn:microsoft.com/office/officeart/2018/2/layout/IconVerticalSolidList"/>
    <dgm:cxn modelId="{5A9E783B-0C8D-4C02-99E4-04E6E132AF8A}" type="presParOf" srcId="{70167D09-420E-4EBB-9949-4E4590DA2DDD}" destId="{9E69F69A-F92D-4A64-98B6-48A3178C0FFD}" srcOrd="0" destOrd="0" presId="urn:microsoft.com/office/officeart/2018/2/layout/IconVerticalSolidList"/>
    <dgm:cxn modelId="{A7FFA77C-5839-40DE-89E8-927F548DF3A5}" type="presParOf" srcId="{70167D09-420E-4EBB-9949-4E4590DA2DDD}" destId="{137531C1-B36E-41DD-A7C1-1E3EC587C0C7}" srcOrd="1" destOrd="0" presId="urn:microsoft.com/office/officeart/2018/2/layout/IconVerticalSolidList"/>
    <dgm:cxn modelId="{9E986DFB-A82A-4035-B9A6-5D25549C10E2}" type="presParOf" srcId="{70167D09-420E-4EBB-9949-4E4590DA2DDD}" destId="{546F87F4-2656-4662-AA8A-F4CB76686469}" srcOrd="2" destOrd="0" presId="urn:microsoft.com/office/officeart/2018/2/layout/IconVerticalSolidList"/>
    <dgm:cxn modelId="{4DF21B15-14DD-4AB7-85A4-36AF2B156BE5}" type="presParOf" srcId="{70167D09-420E-4EBB-9949-4E4590DA2DDD}" destId="{0319B068-6110-4BD5-81AE-40871F7A6BA5}" srcOrd="3" destOrd="0" presId="urn:microsoft.com/office/officeart/2018/2/layout/IconVerticalSolidList"/>
    <dgm:cxn modelId="{C765FF26-CF04-4374-A94C-11E694DF46DF}" type="presParOf" srcId="{0DB8F5C5-9CC6-44A4-A713-006E6A9D368C}" destId="{5F384BCF-CF3D-49D7-9410-FFE611CD064F}" srcOrd="1" destOrd="0" presId="urn:microsoft.com/office/officeart/2018/2/layout/IconVerticalSolidList"/>
    <dgm:cxn modelId="{6887BFCC-13BE-422F-BBEF-B9DF693CE5AA}" type="presParOf" srcId="{0DB8F5C5-9CC6-44A4-A713-006E6A9D368C}" destId="{0DAF0E55-BB2F-44D7-A0F5-DC510E3B5C4C}" srcOrd="2" destOrd="0" presId="urn:microsoft.com/office/officeart/2018/2/layout/IconVerticalSolidList"/>
    <dgm:cxn modelId="{52AF8E2E-E3EA-420A-8FCF-3C9B313C1B06}" type="presParOf" srcId="{0DAF0E55-BB2F-44D7-A0F5-DC510E3B5C4C}" destId="{D83AF21C-E138-4603-BFBF-7E67261E27C0}" srcOrd="0" destOrd="0" presId="urn:microsoft.com/office/officeart/2018/2/layout/IconVerticalSolidList"/>
    <dgm:cxn modelId="{E3AB98CA-632C-416C-B4DA-2DCF41F98052}" type="presParOf" srcId="{0DAF0E55-BB2F-44D7-A0F5-DC510E3B5C4C}" destId="{B446D86D-DCD2-4B52-8148-007C9CF3E4CB}" srcOrd="1" destOrd="0" presId="urn:microsoft.com/office/officeart/2018/2/layout/IconVerticalSolidList"/>
    <dgm:cxn modelId="{EC3C1978-9957-4FB5-B821-256DC7DF291F}" type="presParOf" srcId="{0DAF0E55-BB2F-44D7-A0F5-DC510E3B5C4C}" destId="{CEF3F8AD-FECC-4B7E-BBF3-691FBCA2FFCB}" srcOrd="2" destOrd="0" presId="urn:microsoft.com/office/officeart/2018/2/layout/IconVerticalSolidList"/>
    <dgm:cxn modelId="{EAC65504-119C-4869-B129-C83C63AD6858}" type="presParOf" srcId="{0DAF0E55-BB2F-44D7-A0F5-DC510E3B5C4C}" destId="{163C905A-8362-49E2-A068-258E3A54FC5C}" srcOrd="3" destOrd="0" presId="urn:microsoft.com/office/officeart/2018/2/layout/IconVerticalSolidList"/>
    <dgm:cxn modelId="{F2BE46BD-D77A-405B-A6C8-EA9A70A7FE24}" type="presParOf" srcId="{0DB8F5C5-9CC6-44A4-A713-006E6A9D368C}" destId="{8C7D9859-CF2B-4FD1-AA29-FE7EF3F8C976}" srcOrd="3" destOrd="0" presId="urn:microsoft.com/office/officeart/2018/2/layout/IconVerticalSolidList"/>
    <dgm:cxn modelId="{875C7EB0-B53F-4E2D-A156-753FB19EFDEF}" type="presParOf" srcId="{0DB8F5C5-9CC6-44A4-A713-006E6A9D368C}" destId="{32708B99-0252-499F-AF48-213188FC827D}" srcOrd="4" destOrd="0" presId="urn:microsoft.com/office/officeart/2018/2/layout/IconVerticalSolidList"/>
    <dgm:cxn modelId="{81094F43-0825-41F6-B4A9-B964FD85DF31}" type="presParOf" srcId="{32708B99-0252-499F-AF48-213188FC827D}" destId="{62219213-C2B6-4C1F-BB99-F239853E5372}" srcOrd="0" destOrd="0" presId="urn:microsoft.com/office/officeart/2018/2/layout/IconVerticalSolidList"/>
    <dgm:cxn modelId="{97A01B63-3964-4E84-8826-EE36F6307D98}" type="presParOf" srcId="{32708B99-0252-499F-AF48-213188FC827D}" destId="{078636E7-2ED5-4422-A1FC-2BB11EDCACDD}" srcOrd="1" destOrd="0" presId="urn:microsoft.com/office/officeart/2018/2/layout/IconVerticalSolidList"/>
    <dgm:cxn modelId="{CD1C1025-64C6-49EF-B247-7516FC37614D}" type="presParOf" srcId="{32708B99-0252-499F-AF48-213188FC827D}" destId="{9E02301B-3F00-4C64-B601-839AAFC10ADB}" srcOrd="2" destOrd="0" presId="urn:microsoft.com/office/officeart/2018/2/layout/IconVerticalSolidList"/>
    <dgm:cxn modelId="{6B5416FE-4DD3-4041-8A18-6A462663E53C}" type="presParOf" srcId="{32708B99-0252-499F-AF48-213188FC827D}" destId="{A1E62D49-DB33-4F91-A754-767D33E76D2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A2A340-605C-42D8-B22C-1B2868C9CCD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1FA6F34-1BEC-4A6A-A430-178A1DEE61CF}">
      <dgm:prSet/>
      <dgm:spPr/>
      <dgm:t>
        <a:bodyPr/>
        <a:lstStyle/>
        <a:p>
          <a:r>
            <a:rPr lang="tr-TR"/>
            <a:t>Öz-Yeterlilik Algısı ve Dopaminerjik Ödül (Duolingo Etkisi)</a:t>
          </a:r>
          <a:endParaRPr lang="en-US"/>
        </a:p>
      </dgm:t>
    </dgm:pt>
    <dgm:pt modelId="{C862C88D-3A98-400D-822D-3E2C862C61CB}" type="parTrans" cxnId="{60AF3EC1-1679-4ECD-9ED4-D423308266AB}">
      <dgm:prSet/>
      <dgm:spPr/>
      <dgm:t>
        <a:bodyPr/>
        <a:lstStyle/>
        <a:p>
          <a:endParaRPr lang="en-US"/>
        </a:p>
      </dgm:t>
    </dgm:pt>
    <dgm:pt modelId="{7F09EF8F-EDC1-4A11-A5F0-E62A4673E01F}" type="sibTrans" cxnId="{60AF3EC1-1679-4ECD-9ED4-D423308266AB}">
      <dgm:prSet/>
      <dgm:spPr/>
      <dgm:t>
        <a:bodyPr/>
        <a:lstStyle/>
        <a:p>
          <a:endParaRPr lang="en-US"/>
        </a:p>
      </dgm:t>
    </dgm:pt>
    <dgm:pt modelId="{9501EA08-97B7-4E10-AA7B-C56BB1B35E78}">
      <dgm:prSet/>
      <dgm:spPr/>
      <dgm:t>
        <a:bodyPr/>
        <a:lstStyle/>
        <a:p>
          <a:r>
            <a:rPr lang="tr-TR"/>
            <a:t>Bilişsel Yük Teorisi ve Pasif Tüketim</a:t>
          </a:r>
          <a:endParaRPr lang="en-US"/>
        </a:p>
      </dgm:t>
    </dgm:pt>
    <dgm:pt modelId="{7F0434BC-C600-4CE4-BA27-9C4666B8AFA7}" type="parTrans" cxnId="{515D724D-80E5-4ED1-A4C5-5C9C13B1CE9A}">
      <dgm:prSet/>
      <dgm:spPr/>
      <dgm:t>
        <a:bodyPr/>
        <a:lstStyle/>
        <a:p>
          <a:endParaRPr lang="en-US"/>
        </a:p>
      </dgm:t>
    </dgm:pt>
    <dgm:pt modelId="{58D3BA5C-A728-48E1-B858-1AFBDDB91390}" type="sibTrans" cxnId="{515D724D-80E5-4ED1-A4C5-5C9C13B1CE9A}">
      <dgm:prSet/>
      <dgm:spPr/>
      <dgm:t>
        <a:bodyPr/>
        <a:lstStyle/>
        <a:p>
          <a:endParaRPr lang="en-US"/>
        </a:p>
      </dgm:t>
    </dgm:pt>
    <dgm:pt modelId="{798793C8-EA8A-4FA3-B515-7C484A1F4ECF}">
      <dgm:prSet/>
      <dgm:spPr/>
      <dgm:t>
        <a:bodyPr/>
        <a:lstStyle/>
        <a:p>
          <a:r>
            <a:rPr lang="tr-TR"/>
            <a:t>Kayıptan Kaçınma ve Kabile Aidiyeti</a:t>
          </a:r>
          <a:endParaRPr lang="en-US"/>
        </a:p>
      </dgm:t>
    </dgm:pt>
    <dgm:pt modelId="{31F98D51-CE59-470C-9D16-58A9AACDE96A}" type="parTrans" cxnId="{EEC282DF-4478-4949-8CF5-3ADA74B6F40A}">
      <dgm:prSet/>
      <dgm:spPr/>
      <dgm:t>
        <a:bodyPr/>
        <a:lstStyle/>
        <a:p>
          <a:endParaRPr lang="en-US"/>
        </a:p>
      </dgm:t>
    </dgm:pt>
    <dgm:pt modelId="{B6C750B3-F752-4DBB-B4FC-9769B92921A4}" type="sibTrans" cxnId="{EEC282DF-4478-4949-8CF5-3ADA74B6F40A}">
      <dgm:prSet/>
      <dgm:spPr/>
      <dgm:t>
        <a:bodyPr/>
        <a:lstStyle/>
        <a:p>
          <a:endParaRPr lang="en-US"/>
        </a:p>
      </dgm:t>
    </dgm:pt>
    <dgm:pt modelId="{5762DD16-D124-4865-B6CD-0ED31E80930B}">
      <dgm:prSet/>
      <dgm:spPr/>
      <dgm:t>
        <a:bodyPr/>
        <a:lstStyle/>
        <a:p>
          <a:r>
            <a:rPr lang="tr-TR"/>
            <a:t>İşitsel Çapalama ve Klasik Şartlanma</a:t>
          </a:r>
          <a:endParaRPr lang="en-US"/>
        </a:p>
      </dgm:t>
    </dgm:pt>
    <dgm:pt modelId="{EB3CB77A-7BAE-42B3-9BAF-9ADEF1024D42}" type="parTrans" cxnId="{D90C6983-3ACB-4AEE-812B-B129D0AD9C7C}">
      <dgm:prSet/>
      <dgm:spPr/>
      <dgm:t>
        <a:bodyPr/>
        <a:lstStyle/>
        <a:p>
          <a:endParaRPr lang="en-US"/>
        </a:p>
      </dgm:t>
    </dgm:pt>
    <dgm:pt modelId="{0045E284-53CE-4DB2-858A-7A21768EA413}" type="sibTrans" cxnId="{D90C6983-3ACB-4AEE-812B-B129D0AD9C7C}">
      <dgm:prSet/>
      <dgm:spPr/>
      <dgm:t>
        <a:bodyPr/>
        <a:lstStyle/>
        <a:p>
          <a:endParaRPr lang="en-US"/>
        </a:p>
      </dgm:t>
    </dgm:pt>
    <dgm:pt modelId="{6C09B3B1-70BF-4D48-B835-E6CFB529E0F7}" type="pres">
      <dgm:prSet presAssocID="{E5A2A340-605C-42D8-B22C-1B2868C9CCD5}" presName="linear" presStyleCnt="0">
        <dgm:presLayoutVars>
          <dgm:animLvl val="lvl"/>
          <dgm:resizeHandles val="exact"/>
        </dgm:presLayoutVars>
      </dgm:prSet>
      <dgm:spPr/>
    </dgm:pt>
    <dgm:pt modelId="{86409F5E-7340-4723-A623-73A143A1EA9A}" type="pres">
      <dgm:prSet presAssocID="{21FA6F34-1BEC-4A6A-A430-178A1DEE61CF}" presName="parentText" presStyleLbl="node1" presStyleIdx="0" presStyleCnt="4">
        <dgm:presLayoutVars>
          <dgm:chMax val="0"/>
          <dgm:bulletEnabled val="1"/>
        </dgm:presLayoutVars>
      </dgm:prSet>
      <dgm:spPr/>
    </dgm:pt>
    <dgm:pt modelId="{6B2CF5D6-8478-45D8-B50F-E95798284433}" type="pres">
      <dgm:prSet presAssocID="{7F09EF8F-EDC1-4A11-A5F0-E62A4673E01F}" presName="spacer" presStyleCnt="0"/>
      <dgm:spPr/>
    </dgm:pt>
    <dgm:pt modelId="{C0ABBA14-A01A-4C80-9EDD-FACE47D04310}" type="pres">
      <dgm:prSet presAssocID="{9501EA08-97B7-4E10-AA7B-C56BB1B35E78}" presName="parentText" presStyleLbl="node1" presStyleIdx="1" presStyleCnt="4">
        <dgm:presLayoutVars>
          <dgm:chMax val="0"/>
          <dgm:bulletEnabled val="1"/>
        </dgm:presLayoutVars>
      </dgm:prSet>
      <dgm:spPr/>
    </dgm:pt>
    <dgm:pt modelId="{4C0684CE-DF8E-4A49-B148-D0B7B5514A58}" type="pres">
      <dgm:prSet presAssocID="{58D3BA5C-A728-48E1-B858-1AFBDDB91390}" presName="spacer" presStyleCnt="0"/>
      <dgm:spPr/>
    </dgm:pt>
    <dgm:pt modelId="{11E4E22C-03DF-48AF-A957-2EAF103AB145}" type="pres">
      <dgm:prSet presAssocID="{798793C8-EA8A-4FA3-B515-7C484A1F4ECF}" presName="parentText" presStyleLbl="node1" presStyleIdx="2" presStyleCnt="4">
        <dgm:presLayoutVars>
          <dgm:chMax val="0"/>
          <dgm:bulletEnabled val="1"/>
        </dgm:presLayoutVars>
      </dgm:prSet>
      <dgm:spPr/>
    </dgm:pt>
    <dgm:pt modelId="{03A13C68-5C71-47EB-9EBB-FC6F422B4B0D}" type="pres">
      <dgm:prSet presAssocID="{B6C750B3-F752-4DBB-B4FC-9769B92921A4}" presName="spacer" presStyleCnt="0"/>
      <dgm:spPr/>
    </dgm:pt>
    <dgm:pt modelId="{81CB2B7D-7627-406B-840C-5849E206C0F4}" type="pres">
      <dgm:prSet presAssocID="{5762DD16-D124-4865-B6CD-0ED31E80930B}" presName="parentText" presStyleLbl="node1" presStyleIdx="3" presStyleCnt="4">
        <dgm:presLayoutVars>
          <dgm:chMax val="0"/>
          <dgm:bulletEnabled val="1"/>
        </dgm:presLayoutVars>
      </dgm:prSet>
      <dgm:spPr/>
    </dgm:pt>
  </dgm:ptLst>
  <dgm:cxnLst>
    <dgm:cxn modelId="{03653A62-713E-4FC8-B58C-DDC139E761B4}" type="presOf" srcId="{9501EA08-97B7-4E10-AA7B-C56BB1B35E78}" destId="{C0ABBA14-A01A-4C80-9EDD-FACE47D04310}" srcOrd="0" destOrd="0" presId="urn:microsoft.com/office/officeart/2005/8/layout/vList2"/>
    <dgm:cxn modelId="{96A3AC69-5B5F-47FA-9BC4-D1A5F7D22B0E}" type="presOf" srcId="{5762DD16-D124-4865-B6CD-0ED31E80930B}" destId="{81CB2B7D-7627-406B-840C-5849E206C0F4}" srcOrd="0" destOrd="0" presId="urn:microsoft.com/office/officeart/2005/8/layout/vList2"/>
    <dgm:cxn modelId="{515D724D-80E5-4ED1-A4C5-5C9C13B1CE9A}" srcId="{E5A2A340-605C-42D8-B22C-1B2868C9CCD5}" destId="{9501EA08-97B7-4E10-AA7B-C56BB1B35E78}" srcOrd="1" destOrd="0" parTransId="{7F0434BC-C600-4CE4-BA27-9C4666B8AFA7}" sibTransId="{58D3BA5C-A728-48E1-B858-1AFBDDB91390}"/>
    <dgm:cxn modelId="{7E4A1475-7A15-4FBD-92AC-C071B5346C17}" type="presOf" srcId="{21FA6F34-1BEC-4A6A-A430-178A1DEE61CF}" destId="{86409F5E-7340-4723-A623-73A143A1EA9A}" srcOrd="0" destOrd="0" presId="urn:microsoft.com/office/officeart/2005/8/layout/vList2"/>
    <dgm:cxn modelId="{D90C6983-3ACB-4AEE-812B-B129D0AD9C7C}" srcId="{E5A2A340-605C-42D8-B22C-1B2868C9CCD5}" destId="{5762DD16-D124-4865-B6CD-0ED31E80930B}" srcOrd="3" destOrd="0" parTransId="{EB3CB77A-7BAE-42B3-9BAF-9ADEF1024D42}" sibTransId="{0045E284-53CE-4DB2-858A-7A21768EA413}"/>
    <dgm:cxn modelId="{60AF3EC1-1679-4ECD-9ED4-D423308266AB}" srcId="{E5A2A340-605C-42D8-B22C-1B2868C9CCD5}" destId="{21FA6F34-1BEC-4A6A-A430-178A1DEE61CF}" srcOrd="0" destOrd="0" parTransId="{C862C88D-3A98-400D-822D-3E2C862C61CB}" sibTransId="{7F09EF8F-EDC1-4A11-A5F0-E62A4673E01F}"/>
    <dgm:cxn modelId="{EEC282DF-4478-4949-8CF5-3ADA74B6F40A}" srcId="{E5A2A340-605C-42D8-B22C-1B2868C9CCD5}" destId="{798793C8-EA8A-4FA3-B515-7C484A1F4ECF}" srcOrd="2" destOrd="0" parTransId="{31F98D51-CE59-470C-9D16-58A9AACDE96A}" sibTransId="{B6C750B3-F752-4DBB-B4FC-9769B92921A4}"/>
    <dgm:cxn modelId="{AA5000E5-BA15-4159-AC5B-FD58AFCBAE3F}" type="presOf" srcId="{798793C8-EA8A-4FA3-B515-7C484A1F4ECF}" destId="{11E4E22C-03DF-48AF-A957-2EAF103AB145}" srcOrd="0" destOrd="0" presId="urn:microsoft.com/office/officeart/2005/8/layout/vList2"/>
    <dgm:cxn modelId="{C6397AF4-DC20-4D7A-BD52-A3ADFF513752}" type="presOf" srcId="{E5A2A340-605C-42D8-B22C-1B2868C9CCD5}" destId="{6C09B3B1-70BF-4D48-B835-E6CFB529E0F7}" srcOrd="0" destOrd="0" presId="urn:microsoft.com/office/officeart/2005/8/layout/vList2"/>
    <dgm:cxn modelId="{D10FD890-C2B9-4071-87E2-267C57F042CE}" type="presParOf" srcId="{6C09B3B1-70BF-4D48-B835-E6CFB529E0F7}" destId="{86409F5E-7340-4723-A623-73A143A1EA9A}" srcOrd="0" destOrd="0" presId="urn:microsoft.com/office/officeart/2005/8/layout/vList2"/>
    <dgm:cxn modelId="{16664E97-D6E7-44CD-84F8-F54586CF754B}" type="presParOf" srcId="{6C09B3B1-70BF-4D48-B835-E6CFB529E0F7}" destId="{6B2CF5D6-8478-45D8-B50F-E95798284433}" srcOrd="1" destOrd="0" presId="urn:microsoft.com/office/officeart/2005/8/layout/vList2"/>
    <dgm:cxn modelId="{E9B92EC6-45BB-4A75-A472-8E421AE82EBB}" type="presParOf" srcId="{6C09B3B1-70BF-4D48-B835-E6CFB529E0F7}" destId="{C0ABBA14-A01A-4C80-9EDD-FACE47D04310}" srcOrd="2" destOrd="0" presId="urn:microsoft.com/office/officeart/2005/8/layout/vList2"/>
    <dgm:cxn modelId="{DDD4B286-68BC-46CB-9B8B-7107EC2A34A3}" type="presParOf" srcId="{6C09B3B1-70BF-4D48-B835-E6CFB529E0F7}" destId="{4C0684CE-DF8E-4A49-B148-D0B7B5514A58}" srcOrd="3" destOrd="0" presId="urn:microsoft.com/office/officeart/2005/8/layout/vList2"/>
    <dgm:cxn modelId="{ED9807E6-1F6F-463F-8974-1160A86BCAF8}" type="presParOf" srcId="{6C09B3B1-70BF-4D48-B835-E6CFB529E0F7}" destId="{11E4E22C-03DF-48AF-A957-2EAF103AB145}" srcOrd="4" destOrd="0" presId="urn:microsoft.com/office/officeart/2005/8/layout/vList2"/>
    <dgm:cxn modelId="{C7253097-7845-4F88-B4E4-C77313C3E24F}" type="presParOf" srcId="{6C09B3B1-70BF-4D48-B835-E6CFB529E0F7}" destId="{03A13C68-5C71-47EB-9EBB-FC6F422B4B0D}" srcOrd="5" destOrd="0" presId="urn:microsoft.com/office/officeart/2005/8/layout/vList2"/>
    <dgm:cxn modelId="{B3622FA6-744C-4AC8-94CB-BD994F0E842D}" type="presParOf" srcId="{6C09B3B1-70BF-4D48-B835-E6CFB529E0F7}" destId="{81CB2B7D-7627-406B-840C-5849E206C0F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9F2007-09E3-4951-8471-A27AC1E1A84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65740D9-771A-45CC-B0C6-6360E0B261C9}">
      <dgm:prSet/>
      <dgm:spPr/>
      <dgm:t>
        <a:bodyPr/>
        <a:lstStyle/>
        <a:p>
          <a:r>
            <a:rPr lang="tr-TR"/>
            <a:t>Dikkat Ekonomisi ve Sinaptik Budama</a:t>
          </a:r>
          <a:endParaRPr lang="en-US"/>
        </a:p>
      </dgm:t>
    </dgm:pt>
    <dgm:pt modelId="{3E04682B-1803-4919-85F9-F84C47600F78}" type="parTrans" cxnId="{902190E9-3D0A-4506-96CB-679FAF4AC25D}">
      <dgm:prSet/>
      <dgm:spPr/>
      <dgm:t>
        <a:bodyPr/>
        <a:lstStyle/>
        <a:p>
          <a:endParaRPr lang="en-US"/>
        </a:p>
      </dgm:t>
    </dgm:pt>
    <dgm:pt modelId="{400AD593-6C25-452D-B25B-986F936B1ED3}" type="sibTrans" cxnId="{902190E9-3D0A-4506-96CB-679FAF4AC25D}">
      <dgm:prSet/>
      <dgm:spPr/>
      <dgm:t>
        <a:bodyPr/>
        <a:lstStyle/>
        <a:p>
          <a:endParaRPr lang="en-US"/>
        </a:p>
      </dgm:t>
    </dgm:pt>
    <dgm:pt modelId="{7F10F5F7-F17E-4C4E-AF9C-A852D5C31E3F}">
      <dgm:prSet/>
      <dgm:spPr/>
      <dgm:t>
        <a:bodyPr/>
        <a:lstStyle/>
        <a:p>
          <a:r>
            <a:rPr lang="tr-TR"/>
            <a:t>Duygusal Uyarılma ve "Rage Bait" (Öfke Yemi)</a:t>
          </a:r>
          <a:endParaRPr lang="en-US"/>
        </a:p>
      </dgm:t>
    </dgm:pt>
    <dgm:pt modelId="{0DE78B5F-BBE8-4A2B-8CF4-295103F0E28A}" type="parTrans" cxnId="{0C1E30FD-7D83-4CED-903D-E91CD2B8BA27}">
      <dgm:prSet/>
      <dgm:spPr/>
      <dgm:t>
        <a:bodyPr/>
        <a:lstStyle/>
        <a:p>
          <a:endParaRPr lang="en-US"/>
        </a:p>
      </dgm:t>
    </dgm:pt>
    <dgm:pt modelId="{36618E24-A31F-4B09-B6F8-AF315440813D}" type="sibTrans" cxnId="{0C1E30FD-7D83-4CED-903D-E91CD2B8BA27}">
      <dgm:prSet/>
      <dgm:spPr/>
      <dgm:t>
        <a:bodyPr/>
        <a:lstStyle/>
        <a:p>
          <a:endParaRPr lang="en-US"/>
        </a:p>
      </dgm:t>
    </dgm:pt>
    <dgm:pt modelId="{71094913-CC70-4FFF-A497-621BB514D29B}">
      <dgm:prSet/>
      <dgm:spPr/>
      <dgm:t>
        <a:bodyPr/>
        <a:lstStyle/>
        <a:p>
          <a:r>
            <a:rPr lang="tr-TR"/>
            <a:t>Evrensel Konular ve K-Faktörü (Bulaşıcılık)</a:t>
          </a:r>
          <a:endParaRPr lang="en-US"/>
        </a:p>
      </dgm:t>
    </dgm:pt>
    <dgm:pt modelId="{5BD72015-20B0-4EBE-9209-429CDD07C1DD}" type="parTrans" cxnId="{B74BAF75-8F90-4F76-ACEA-BF22EC716324}">
      <dgm:prSet/>
      <dgm:spPr/>
      <dgm:t>
        <a:bodyPr/>
        <a:lstStyle/>
        <a:p>
          <a:endParaRPr lang="en-US"/>
        </a:p>
      </dgm:t>
    </dgm:pt>
    <dgm:pt modelId="{FA70E681-17DF-4520-8022-3E6EC469297F}" type="sibTrans" cxnId="{B74BAF75-8F90-4F76-ACEA-BF22EC716324}">
      <dgm:prSet/>
      <dgm:spPr/>
      <dgm:t>
        <a:bodyPr/>
        <a:lstStyle/>
        <a:p>
          <a:endParaRPr lang="en-US"/>
        </a:p>
      </dgm:t>
    </dgm:pt>
    <dgm:pt modelId="{D9A2F1FE-3122-4EFA-9CC6-9687E722CAD5}" type="pres">
      <dgm:prSet presAssocID="{569F2007-09E3-4951-8471-A27AC1E1A845}" presName="linear" presStyleCnt="0">
        <dgm:presLayoutVars>
          <dgm:animLvl val="lvl"/>
          <dgm:resizeHandles val="exact"/>
        </dgm:presLayoutVars>
      </dgm:prSet>
      <dgm:spPr/>
    </dgm:pt>
    <dgm:pt modelId="{812438B5-AFFA-4999-9CA8-DD2E9F057E60}" type="pres">
      <dgm:prSet presAssocID="{E65740D9-771A-45CC-B0C6-6360E0B261C9}" presName="parentText" presStyleLbl="node1" presStyleIdx="0" presStyleCnt="3">
        <dgm:presLayoutVars>
          <dgm:chMax val="0"/>
          <dgm:bulletEnabled val="1"/>
        </dgm:presLayoutVars>
      </dgm:prSet>
      <dgm:spPr/>
    </dgm:pt>
    <dgm:pt modelId="{AF941325-67D9-48FE-B9AC-57A3954B4E44}" type="pres">
      <dgm:prSet presAssocID="{400AD593-6C25-452D-B25B-986F936B1ED3}" presName="spacer" presStyleCnt="0"/>
      <dgm:spPr/>
    </dgm:pt>
    <dgm:pt modelId="{69ACC7AA-F2DF-42F0-B418-A06EA8B436D9}" type="pres">
      <dgm:prSet presAssocID="{7F10F5F7-F17E-4C4E-AF9C-A852D5C31E3F}" presName="parentText" presStyleLbl="node1" presStyleIdx="1" presStyleCnt="3">
        <dgm:presLayoutVars>
          <dgm:chMax val="0"/>
          <dgm:bulletEnabled val="1"/>
        </dgm:presLayoutVars>
      </dgm:prSet>
      <dgm:spPr/>
    </dgm:pt>
    <dgm:pt modelId="{762B3B79-38C9-40D3-B1F0-E34A09F1C268}" type="pres">
      <dgm:prSet presAssocID="{36618E24-A31F-4B09-B6F8-AF315440813D}" presName="spacer" presStyleCnt="0"/>
      <dgm:spPr/>
    </dgm:pt>
    <dgm:pt modelId="{6BE8FB77-5B18-4B57-9632-BD831336F9E4}" type="pres">
      <dgm:prSet presAssocID="{71094913-CC70-4FFF-A497-621BB514D29B}" presName="parentText" presStyleLbl="node1" presStyleIdx="2" presStyleCnt="3">
        <dgm:presLayoutVars>
          <dgm:chMax val="0"/>
          <dgm:bulletEnabled val="1"/>
        </dgm:presLayoutVars>
      </dgm:prSet>
      <dgm:spPr/>
    </dgm:pt>
  </dgm:ptLst>
  <dgm:cxnLst>
    <dgm:cxn modelId="{49BDD940-4260-4501-9E05-4253A4A56AFE}" type="presOf" srcId="{E65740D9-771A-45CC-B0C6-6360E0B261C9}" destId="{812438B5-AFFA-4999-9CA8-DD2E9F057E60}" srcOrd="0" destOrd="0" presId="urn:microsoft.com/office/officeart/2005/8/layout/vList2"/>
    <dgm:cxn modelId="{75CDA247-2026-4001-9413-39ECC79B8F08}" type="presOf" srcId="{7F10F5F7-F17E-4C4E-AF9C-A852D5C31E3F}" destId="{69ACC7AA-F2DF-42F0-B418-A06EA8B436D9}" srcOrd="0" destOrd="0" presId="urn:microsoft.com/office/officeart/2005/8/layout/vList2"/>
    <dgm:cxn modelId="{B74BAF75-8F90-4F76-ACEA-BF22EC716324}" srcId="{569F2007-09E3-4951-8471-A27AC1E1A845}" destId="{71094913-CC70-4FFF-A497-621BB514D29B}" srcOrd="2" destOrd="0" parTransId="{5BD72015-20B0-4EBE-9209-429CDD07C1DD}" sibTransId="{FA70E681-17DF-4520-8022-3E6EC469297F}"/>
    <dgm:cxn modelId="{74BA4E7D-E80C-479B-B2BF-32F5C90EF7EA}" type="presOf" srcId="{71094913-CC70-4FFF-A497-621BB514D29B}" destId="{6BE8FB77-5B18-4B57-9632-BD831336F9E4}" srcOrd="0" destOrd="0" presId="urn:microsoft.com/office/officeart/2005/8/layout/vList2"/>
    <dgm:cxn modelId="{958F19AF-8BDB-429E-BCF2-B1DA39B587BE}" type="presOf" srcId="{569F2007-09E3-4951-8471-A27AC1E1A845}" destId="{D9A2F1FE-3122-4EFA-9CC6-9687E722CAD5}" srcOrd="0" destOrd="0" presId="urn:microsoft.com/office/officeart/2005/8/layout/vList2"/>
    <dgm:cxn modelId="{902190E9-3D0A-4506-96CB-679FAF4AC25D}" srcId="{569F2007-09E3-4951-8471-A27AC1E1A845}" destId="{E65740D9-771A-45CC-B0C6-6360E0B261C9}" srcOrd="0" destOrd="0" parTransId="{3E04682B-1803-4919-85F9-F84C47600F78}" sibTransId="{400AD593-6C25-452D-B25B-986F936B1ED3}"/>
    <dgm:cxn modelId="{0C1E30FD-7D83-4CED-903D-E91CD2B8BA27}" srcId="{569F2007-09E3-4951-8471-A27AC1E1A845}" destId="{7F10F5F7-F17E-4C4E-AF9C-A852D5C31E3F}" srcOrd="1" destOrd="0" parTransId="{0DE78B5F-BBE8-4A2B-8CF4-295103F0E28A}" sibTransId="{36618E24-A31F-4B09-B6F8-AF315440813D}"/>
    <dgm:cxn modelId="{A5D3E025-272D-4C4B-99C7-04EEA2146B79}" type="presParOf" srcId="{D9A2F1FE-3122-4EFA-9CC6-9687E722CAD5}" destId="{812438B5-AFFA-4999-9CA8-DD2E9F057E60}" srcOrd="0" destOrd="0" presId="urn:microsoft.com/office/officeart/2005/8/layout/vList2"/>
    <dgm:cxn modelId="{8E680379-DCAB-48A9-9B6E-BF859ED5B650}" type="presParOf" srcId="{D9A2F1FE-3122-4EFA-9CC6-9687E722CAD5}" destId="{AF941325-67D9-48FE-B9AC-57A3954B4E44}" srcOrd="1" destOrd="0" presId="urn:microsoft.com/office/officeart/2005/8/layout/vList2"/>
    <dgm:cxn modelId="{914E58B6-3E4C-42E3-8984-8CFFC24AD7CA}" type="presParOf" srcId="{D9A2F1FE-3122-4EFA-9CC6-9687E722CAD5}" destId="{69ACC7AA-F2DF-42F0-B418-A06EA8B436D9}" srcOrd="2" destOrd="0" presId="urn:microsoft.com/office/officeart/2005/8/layout/vList2"/>
    <dgm:cxn modelId="{43C69EFD-B22C-4626-9D67-AA742496EFEF}" type="presParOf" srcId="{D9A2F1FE-3122-4EFA-9CC6-9687E722CAD5}" destId="{762B3B79-38C9-40D3-B1F0-E34A09F1C268}" srcOrd="3" destOrd="0" presId="urn:microsoft.com/office/officeart/2005/8/layout/vList2"/>
    <dgm:cxn modelId="{60E732F6-4A90-46FF-9693-E8EEF16F4CD8}" type="presParOf" srcId="{D9A2F1FE-3122-4EFA-9CC6-9687E722CAD5}" destId="{6BE8FB77-5B18-4B57-9632-BD831336F9E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F6D50-0E12-4E57-ACC0-59AD72C83871}">
      <dsp:nvSpPr>
        <dsp:cNvPr id="0" name=""/>
        <dsp:cNvSpPr/>
      </dsp:nvSpPr>
      <dsp:spPr>
        <a:xfrm>
          <a:off x="738700" y="732582"/>
          <a:ext cx="1065682" cy="10656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B23C87-735F-4BE7-A540-305D4FEB0168}">
      <dsp:nvSpPr>
        <dsp:cNvPr id="0" name=""/>
        <dsp:cNvSpPr/>
      </dsp:nvSpPr>
      <dsp:spPr>
        <a:xfrm>
          <a:off x="87449" y="2113577"/>
          <a:ext cx="2368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tr-TR" sz="2100" kern="1200"/>
            <a:t>Arz-Talep Analizi ve Pazar Boşluğu</a:t>
          </a:r>
          <a:endParaRPr lang="en-US" sz="2100" kern="1200"/>
        </a:p>
      </dsp:txBody>
      <dsp:txXfrm>
        <a:off x="87449" y="2113577"/>
        <a:ext cx="2368183" cy="720000"/>
      </dsp:txXfrm>
    </dsp:sp>
    <dsp:sp modelId="{9E0669D4-1C3F-45E6-B1D9-21D3DCE8C1CD}">
      <dsp:nvSpPr>
        <dsp:cNvPr id="0" name=""/>
        <dsp:cNvSpPr/>
      </dsp:nvSpPr>
      <dsp:spPr>
        <a:xfrm>
          <a:off x="3521315" y="732582"/>
          <a:ext cx="1065682" cy="10656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87864-B551-4B58-8E45-EE3FAD7D9337}">
      <dsp:nvSpPr>
        <dsp:cNvPr id="0" name=""/>
        <dsp:cNvSpPr/>
      </dsp:nvSpPr>
      <dsp:spPr>
        <a:xfrm>
          <a:off x="2870064" y="2113577"/>
          <a:ext cx="2368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tr-TR" sz="2100" kern="1200"/>
            <a:t>Benchmarking ve MVP Oluşturma</a:t>
          </a:r>
          <a:endParaRPr lang="en-US" sz="2100" kern="1200"/>
        </a:p>
      </dsp:txBody>
      <dsp:txXfrm>
        <a:off x="2870064" y="2113577"/>
        <a:ext cx="2368183" cy="720000"/>
      </dsp:txXfrm>
    </dsp:sp>
    <dsp:sp modelId="{07E91431-DB50-4C61-98B4-AAAC5F449716}">
      <dsp:nvSpPr>
        <dsp:cNvPr id="0" name=""/>
        <dsp:cNvSpPr/>
      </dsp:nvSpPr>
      <dsp:spPr>
        <a:xfrm>
          <a:off x="6303930" y="732582"/>
          <a:ext cx="1065682" cy="10656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35C07-3407-4BF3-AF2D-D75971357C54}">
      <dsp:nvSpPr>
        <dsp:cNvPr id="0" name=""/>
        <dsp:cNvSpPr/>
      </dsp:nvSpPr>
      <dsp:spPr>
        <a:xfrm>
          <a:off x="5652680" y="2113577"/>
          <a:ext cx="2368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tr-TR" sz="2100" kern="1200"/>
            <a:t>Marka Ayrışması ve Von Restorff Etkisi</a:t>
          </a:r>
          <a:endParaRPr lang="en-US" sz="2100" kern="1200"/>
        </a:p>
      </dsp:txBody>
      <dsp:txXfrm>
        <a:off x="5652680" y="2113577"/>
        <a:ext cx="2368183" cy="720000"/>
      </dsp:txXfrm>
    </dsp:sp>
    <dsp:sp modelId="{0BC91DB4-1113-4C00-B664-62AC10CD8741}">
      <dsp:nvSpPr>
        <dsp:cNvPr id="0" name=""/>
        <dsp:cNvSpPr/>
      </dsp:nvSpPr>
      <dsp:spPr>
        <a:xfrm>
          <a:off x="9086545" y="732582"/>
          <a:ext cx="1065682" cy="10656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17C8E-BBB1-4A24-A8FB-445DF705F7AA}">
      <dsp:nvSpPr>
        <dsp:cNvPr id="0" name=""/>
        <dsp:cNvSpPr/>
      </dsp:nvSpPr>
      <dsp:spPr>
        <a:xfrm>
          <a:off x="8435295" y="2113577"/>
          <a:ext cx="23681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tr-TR" sz="2100" kern="1200"/>
            <a:t>Üretim Kalitesi ve Bilişsel Akıcılık</a:t>
          </a:r>
          <a:endParaRPr lang="en-US" sz="2100" kern="1200"/>
        </a:p>
      </dsp:txBody>
      <dsp:txXfrm>
        <a:off x="8435295" y="2113577"/>
        <a:ext cx="236818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A7DD3-77C5-4C54-A3F6-7F3DA94C2ECA}">
      <dsp:nvSpPr>
        <dsp:cNvPr id="0" name=""/>
        <dsp:cNvSpPr/>
      </dsp:nvSpPr>
      <dsp:spPr>
        <a:xfrm>
          <a:off x="0" y="23708"/>
          <a:ext cx="6620255" cy="1551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Algoritmik Profilleme ve Veri Hijyeni</a:t>
          </a:r>
          <a:endParaRPr lang="en-US" sz="3900" kern="1200" dirty="0"/>
        </a:p>
      </dsp:txBody>
      <dsp:txXfrm>
        <a:off x="75734" y="99442"/>
        <a:ext cx="6468787" cy="1399952"/>
      </dsp:txXfrm>
    </dsp:sp>
    <dsp:sp modelId="{7573BB97-F769-44FD-9238-252951750C31}">
      <dsp:nvSpPr>
        <dsp:cNvPr id="0" name=""/>
        <dsp:cNvSpPr/>
      </dsp:nvSpPr>
      <dsp:spPr>
        <a:xfrm>
          <a:off x="0" y="1687448"/>
          <a:ext cx="6620255" cy="1551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tr-TR" sz="3900" kern="1200" dirty="0"/>
            <a:t>Kuluçka Dönemi ve Vitrin Optimizasyonu</a:t>
          </a:r>
          <a:endParaRPr lang="en-US" sz="3900" kern="1200" dirty="0"/>
        </a:p>
      </dsp:txBody>
      <dsp:txXfrm>
        <a:off x="75734" y="1763182"/>
        <a:ext cx="6468787" cy="1399952"/>
      </dsp:txXfrm>
    </dsp:sp>
    <dsp:sp modelId="{E9570334-08D0-4884-8AE3-7BADDCD2B397}">
      <dsp:nvSpPr>
        <dsp:cNvPr id="0" name=""/>
        <dsp:cNvSpPr/>
      </dsp:nvSpPr>
      <dsp:spPr>
        <a:xfrm>
          <a:off x="0" y="3351189"/>
          <a:ext cx="6620255" cy="1551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tr-TR" sz="3900" kern="1200" dirty="0"/>
            <a:t>Aktif Kullanıcı Hedefleme </a:t>
          </a:r>
          <a:endParaRPr lang="en-US" sz="3900" kern="1200" dirty="0">
            <a:solidFill>
              <a:srgbClr val="444444"/>
            </a:solidFill>
            <a:latin typeface="Calibri"/>
            <a:ea typeface="Calibri"/>
            <a:cs typeface="Calibri"/>
          </a:endParaRPr>
        </a:p>
      </dsp:txBody>
      <dsp:txXfrm>
        <a:off x="75734" y="3426923"/>
        <a:ext cx="6468787" cy="13999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9F69A-F92D-4A64-98B6-48A3178C0FFD}">
      <dsp:nvSpPr>
        <dsp:cNvPr id="0" name=""/>
        <dsp:cNvSpPr/>
      </dsp:nvSpPr>
      <dsp:spPr>
        <a:xfrm>
          <a:off x="0" y="648"/>
          <a:ext cx="6141734" cy="15181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7531C1-B36E-41DD-A7C1-1E3EC587C0C7}">
      <dsp:nvSpPr>
        <dsp:cNvPr id="0" name=""/>
        <dsp:cNvSpPr/>
      </dsp:nvSpPr>
      <dsp:spPr>
        <a:xfrm>
          <a:off x="459228" y="342223"/>
          <a:ext cx="834961" cy="8349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19B068-6110-4BD5-81AE-40871F7A6BA5}">
      <dsp:nvSpPr>
        <dsp:cNvPr id="0" name=""/>
        <dsp:cNvSpPr/>
      </dsp:nvSpPr>
      <dsp:spPr>
        <a:xfrm>
          <a:off x="1753418" y="648"/>
          <a:ext cx="4388315" cy="151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667" tIns="160667" rIns="160667" bIns="160667" numCol="1" spcCol="1270" anchor="ctr" anchorCtr="0">
          <a:noAutofit/>
        </a:bodyPr>
        <a:lstStyle/>
        <a:p>
          <a:pPr marL="0" lvl="0" indent="0" algn="l" defTabSz="1111250">
            <a:lnSpc>
              <a:spcPct val="100000"/>
            </a:lnSpc>
            <a:spcBef>
              <a:spcPct val="0"/>
            </a:spcBef>
            <a:spcAft>
              <a:spcPct val="35000"/>
            </a:spcAft>
            <a:buNone/>
          </a:pPr>
          <a:r>
            <a:rPr lang="tr-TR" sz="2500" kern="1200"/>
            <a:t>Örüntü Tanıma ve Yinelemeli Replikasyon</a:t>
          </a:r>
          <a:endParaRPr lang="en-US" sz="2500" kern="1200"/>
        </a:p>
      </dsp:txBody>
      <dsp:txXfrm>
        <a:off x="1753418" y="648"/>
        <a:ext cx="4388315" cy="1518110"/>
      </dsp:txXfrm>
    </dsp:sp>
    <dsp:sp modelId="{D83AF21C-E138-4603-BFBF-7E67261E27C0}">
      <dsp:nvSpPr>
        <dsp:cNvPr id="0" name=""/>
        <dsp:cNvSpPr/>
      </dsp:nvSpPr>
      <dsp:spPr>
        <a:xfrm>
          <a:off x="0" y="1898287"/>
          <a:ext cx="6141734" cy="15181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6D86D-DCD2-4B52-8148-007C9CF3E4CB}">
      <dsp:nvSpPr>
        <dsp:cNvPr id="0" name=""/>
        <dsp:cNvSpPr/>
      </dsp:nvSpPr>
      <dsp:spPr>
        <a:xfrm>
          <a:off x="459228" y="2239862"/>
          <a:ext cx="834961" cy="8349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3C905A-8362-49E2-A068-258E3A54FC5C}">
      <dsp:nvSpPr>
        <dsp:cNvPr id="0" name=""/>
        <dsp:cNvSpPr/>
      </dsp:nvSpPr>
      <dsp:spPr>
        <a:xfrm>
          <a:off x="1753418" y="1898287"/>
          <a:ext cx="4388315" cy="151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667" tIns="160667" rIns="160667" bIns="160667" numCol="1" spcCol="1270" anchor="ctr" anchorCtr="0">
          <a:noAutofit/>
        </a:bodyPr>
        <a:lstStyle/>
        <a:p>
          <a:pPr marL="0" lvl="0" indent="0" algn="l" defTabSz="1111250">
            <a:lnSpc>
              <a:spcPct val="100000"/>
            </a:lnSpc>
            <a:spcBef>
              <a:spcPct val="0"/>
            </a:spcBef>
            <a:spcAft>
              <a:spcPct val="35000"/>
            </a:spcAft>
            <a:buNone/>
          </a:pPr>
          <a:r>
            <a:rPr lang="tr-TR" sz="2500" kern="1200"/>
            <a:t>Ekran Alanı Hakimiyeti (Screen Real Estate)</a:t>
          </a:r>
          <a:endParaRPr lang="en-US" sz="2500" kern="1200"/>
        </a:p>
      </dsp:txBody>
      <dsp:txXfrm>
        <a:off x="1753418" y="1898287"/>
        <a:ext cx="4388315" cy="1518110"/>
      </dsp:txXfrm>
    </dsp:sp>
    <dsp:sp modelId="{62219213-C2B6-4C1F-BB99-F239853E5372}">
      <dsp:nvSpPr>
        <dsp:cNvPr id="0" name=""/>
        <dsp:cNvSpPr/>
      </dsp:nvSpPr>
      <dsp:spPr>
        <a:xfrm>
          <a:off x="0" y="3795926"/>
          <a:ext cx="6141734" cy="15181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8636E7-2ED5-4422-A1FC-2BB11EDCACDD}">
      <dsp:nvSpPr>
        <dsp:cNvPr id="0" name=""/>
        <dsp:cNvSpPr/>
      </dsp:nvSpPr>
      <dsp:spPr>
        <a:xfrm>
          <a:off x="459228" y="4137501"/>
          <a:ext cx="834961" cy="8349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E62D49-DB33-4F91-A754-767D33E76D23}">
      <dsp:nvSpPr>
        <dsp:cNvPr id="0" name=""/>
        <dsp:cNvSpPr/>
      </dsp:nvSpPr>
      <dsp:spPr>
        <a:xfrm>
          <a:off x="1753418" y="3795926"/>
          <a:ext cx="4388315" cy="151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667" tIns="160667" rIns="160667" bIns="160667" numCol="1" spcCol="1270" anchor="ctr" anchorCtr="0">
          <a:noAutofit/>
        </a:bodyPr>
        <a:lstStyle/>
        <a:p>
          <a:pPr marL="0" lvl="0" indent="0" algn="l" defTabSz="1111250">
            <a:lnSpc>
              <a:spcPct val="100000"/>
            </a:lnSpc>
            <a:spcBef>
              <a:spcPct val="0"/>
            </a:spcBef>
            <a:spcAft>
              <a:spcPct val="35000"/>
            </a:spcAft>
            <a:buNone/>
          </a:pPr>
          <a:r>
            <a:rPr lang="tr-TR" sz="2500" kern="1200"/>
            <a:t>Görsel Tarama Modelleri ve Pareidolia</a:t>
          </a:r>
          <a:endParaRPr lang="en-US" sz="2500" kern="1200"/>
        </a:p>
      </dsp:txBody>
      <dsp:txXfrm>
        <a:off x="1753418" y="3795926"/>
        <a:ext cx="4388315" cy="1518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09F5E-7340-4723-A623-73A143A1EA9A}">
      <dsp:nvSpPr>
        <dsp:cNvPr id="0" name=""/>
        <dsp:cNvSpPr/>
      </dsp:nvSpPr>
      <dsp:spPr>
        <a:xfrm>
          <a:off x="0" y="39229"/>
          <a:ext cx="7216416" cy="1193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a:t>Öz-Yeterlilik Algısı ve Dopaminerjik Ödül (Duolingo Etkisi)</a:t>
          </a:r>
          <a:endParaRPr lang="en-US" sz="3000" kern="1200"/>
        </a:p>
      </dsp:txBody>
      <dsp:txXfrm>
        <a:off x="58257" y="97486"/>
        <a:ext cx="7099902" cy="1076886"/>
      </dsp:txXfrm>
    </dsp:sp>
    <dsp:sp modelId="{C0ABBA14-A01A-4C80-9EDD-FACE47D04310}">
      <dsp:nvSpPr>
        <dsp:cNvPr id="0" name=""/>
        <dsp:cNvSpPr/>
      </dsp:nvSpPr>
      <dsp:spPr>
        <a:xfrm>
          <a:off x="0" y="1319029"/>
          <a:ext cx="7216416" cy="1193400"/>
        </a:xfrm>
        <a:prstGeom prst="roundRect">
          <a:avLst/>
        </a:prstGeom>
        <a:solidFill>
          <a:schemeClr val="accent2">
            <a:hueOff val="2357366"/>
            <a:satOff val="-8879"/>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a:t>Bilişsel Yük Teorisi ve Pasif Tüketim</a:t>
          </a:r>
          <a:endParaRPr lang="en-US" sz="3000" kern="1200"/>
        </a:p>
      </dsp:txBody>
      <dsp:txXfrm>
        <a:off x="58257" y="1377286"/>
        <a:ext cx="7099902" cy="1076886"/>
      </dsp:txXfrm>
    </dsp:sp>
    <dsp:sp modelId="{11E4E22C-03DF-48AF-A957-2EAF103AB145}">
      <dsp:nvSpPr>
        <dsp:cNvPr id="0" name=""/>
        <dsp:cNvSpPr/>
      </dsp:nvSpPr>
      <dsp:spPr>
        <a:xfrm>
          <a:off x="0" y="2598829"/>
          <a:ext cx="7216416" cy="1193400"/>
        </a:xfrm>
        <a:prstGeom prst="roundRect">
          <a:avLst/>
        </a:prstGeom>
        <a:solidFill>
          <a:schemeClr val="accent2">
            <a:hueOff val="4714731"/>
            <a:satOff val="-17759"/>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a:t>Kayıptan Kaçınma ve Kabile Aidiyeti</a:t>
          </a:r>
          <a:endParaRPr lang="en-US" sz="3000" kern="1200"/>
        </a:p>
      </dsp:txBody>
      <dsp:txXfrm>
        <a:off x="58257" y="2657086"/>
        <a:ext cx="7099902" cy="1076886"/>
      </dsp:txXfrm>
    </dsp:sp>
    <dsp:sp modelId="{81CB2B7D-7627-406B-840C-5849E206C0F4}">
      <dsp:nvSpPr>
        <dsp:cNvPr id="0" name=""/>
        <dsp:cNvSpPr/>
      </dsp:nvSpPr>
      <dsp:spPr>
        <a:xfrm>
          <a:off x="0" y="3878630"/>
          <a:ext cx="7216416" cy="1193400"/>
        </a:xfrm>
        <a:prstGeom prst="roundRect">
          <a:avLst/>
        </a:prstGeom>
        <a:solidFill>
          <a:schemeClr val="accent2">
            <a:hueOff val="7072097"/>
            <a:satOff val="-26638"/>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a:t>İşitsel Çapalama ve Klasik Şartlanma</a:t>
          </a:r>
          <a:endParaRPr lang="en-US" sz="3000" kern="1200"/>
        </a:p>
      </dsp:txBody>
      <dsp:txXfrm>
        <a:off x="58257" y="3936887"/>
        <a:ext cx="7099902" cy="10768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438B5-AFFA-4999-9CA8-DD2E9F057E60}">
      <dsp:nvSpPr>
        <dsp:cNvPr id="0" name=""/>
        <dsp:cNvSpPr/>
      </dsp:nvSpPr>
      <dsp:spPr>
        <a:xfrm>
          <a:off x="0" y="53630"/>
          <a:ext cx="7216416" cy="1591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tr-TR" sz="4000" kern="1200"/>
            <a:t>Dikkat Ekonomisi ve Sinaptik Budama</a:t>
          </a:r>
          <a:endParaRPr lang="en-US" sz="4000" kern="1200"/>
        </a:p>
      </dsp:txBody>
      <dsp:txXfrm>
        <a:off x="77676" y="131306"/>
        <a:ext cx="7061064" cy="1435848"/>
      </dsp:txXfrm>
    </dsp:sp>
    <dsp:sp modelId="{69ACC7AA-F2DF-42F0-B418-A06EA8B436D9}">
      <dsp:nvSpPr>
        <dsp:cNvPr id="0" name=""/>
        <dsp:cNvSpPr/>
      </dsp:nvSpPr>
      <dsp:spPr>
        <a:xfrm>
          <a:off x="0" y="1760030"/>
          <a:ext cx="7216416" cy="1591200"/>
        </a:xfrm>
        <a:prstGeom prst="roundRect">
          <a:avLst/>
        </a:prstGeom>
        <a:solidFill>
          <a:schemeClr val="accent2">
            <a:hueOff val="3536049"/>
            <a:satOff val="-13319"/>
            <a:lumOff val="1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tr-TR" sz="4000" kern="1200"/>
            <a:t>Duygusal Uyarılma ve "Rage Bait" (Öfke Yemi)</a:t>
          </a:r>
          <a:endParaRPr lang="en-US" sz="4000" kern="1200"/>
        </a:p>
      </dsp:txBody>
      <dsp:txXfrm>
        <a:off x="77676" y="1837706"/>
        <a:ext cx="7061064" cy="1435848"/>
      </dsp:txXfrm>
    </dsp:sp>
    <dsp:sp modelId="{6BE8FB77-5B18-4B57-9632-BD831336F9E4}">
      <dsp:nvSpPr>
        <dsp:cNvPr id="0" name=""/>
        <dsp:cNvSpPr/>
      </dsp:nvSpPr>
      <dsp:spPr>
        <a:xfrm>
          <a:off x="0" y="3466430"/>
          <a:ext cx="7216416" cy="1591200"/>
        </a:xfrm>
        <a:prstGeom prst="roundRect">
          <a:avLst/>
        </a:prstGeom>
        <a:solidFill>
          <a:schemeClr val="accent2">
            <a:hueOff val="7072097"/>
            <a:satOff val="-26638"/>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tr-TR" sz="4000" kern="1200"/>
            <a:t>Evrensel Konular ve K-Faktörü (Bulaşıcılık)</a:t>
          </a:r>
          <a:endParaRPr lang="en-US" sz="4000" kern="1200"/>
        </a:p>
      </dsp:txBody>
      <dsp:txXfrm>
        <a:off x="77676" y="3544106"/>
        <a:ext cx="7061064" cy="143584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12/24/2025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93491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12/24/2025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94037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12/24/2025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65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12/24/2025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25757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12/24/2025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323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12/24/2025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72321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12/24/2025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348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12/24/2025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74018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12/24/2025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5905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12/24/2025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01524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12/24/2025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82473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12/24/2025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47391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p:cNvSpPr>
            <a:spLocks noGrp="1"/>
          </p:cNvSpPr>
          <p:nvPr>
            <p:ph type="ctrTitle"/>
          </p:nvPr>
        </p:nvSpPr>
        <p:spPr>
          <a:xfrm>
            <a:off x="696109" y="1203511"/>
            <a:ext cx="7293956" cy="2757495"/>
          </a:xfrm>
        </p:spPr>
        <p:txBody>
          <a:bodyPr anchor="t">
            <a:normAutofit/>
          </a:bodyPr>
          <a:lstStyle/>
          <a:p>
            <a:r>
              <a:rPr lang="tr-TR" sz="6600" dirty="0"/>
              <a:t>Instagram Algoritması </a:t>
            </a:r>
          </a:p>
        </p:txBody>
      </p:sp>
      <p:sp>
        <p:nvSpPr>
          <p:cNvPr id="3" name="Alt Başlık 2"/>
          <p:cNvSpPr>
            <a:spLocks noGrp="1"/>
          </p:cNvSpPr>
          <p:nvPr>
            <p:ph type="subTitle" idx="1"/>
          </p:nvPr>
        </p:nvSpPr>
        <p:spPr>
          <a:xfrm>
            <a:off x="696109" y="3060880"/>
            <a:ext cx="6750580" cy="3254307"/>
          </a:xfrm>
        </p:spPr>
        <p:txBody>
          <a:bodyPr vert="horz" lIns="91440" tIns="45720" rIns="91440" bIns="45720" rtlCol="0" anchor="b">
            <a:normAutofit/>
          </a:bodyPr>
          <a:lstStyle/>
          <a:p>
            <a:r>
              <a:rPr lang="tr-TR" sz="2000" dirty="0"/>
              <a:t>Hazırlayan: </a:t>
            </a:r>
            <a:endParaRPr lang="tr-TR"/>
          </a:p>
          <a:p>
            <a:r>
              <a:rPr lang="tr-TR" sz="2000" dirty="0"/>
              <a:t>SERVET ALİ TOPRAK</a:t>
            </a:r>
          </a:p>
          <a:p>
            <a:r>
              <a:rPr lang="tr-TR" sz="2000" dirty="0"/>
              <a:t>ABDÜLSAMET DERBEDER</a:t>
            </a:r>
          </a:p>
          <a:p>
            <a:r>
              <a:rPr lang="tr-TR" sz="2000" dirty="0"/>
              <a:t>YİĞİT KİRİŞ</a:t>
            </a:r>
          </a:p>
          <a:p>
            <a:r>
              <a:rPr lang="tr-TR" sz="2000" dirty="0"/>
              <a:t>SERDAL DİKEN</a:t>
            </a:r>
          </a:p>
        </p:txBody>
      </p:sp>
      <p:cxnSp>
        <p:nvCxnSpPr>
          <p:cNvPr id="10" name="Straight Connector 9">
            <a:extLst>
              <a:ext uri="{FF2B5EF4-FFF2-40B4-BE49-F238E27FC236}">
                <a16:creationId xmlns:a16="http://schemas.microsoft.com/office/drawing/2014/main" id="{AA07ED31-6FA0-4967-A8DD-C5388BC174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descr="metin, ekran görüntüsü içeren bir resim&#10;&#10;Yapay zeka tarafından oluşturulmuş içerik yanlış olabilir.">
            <a:extLst>
              <a:ext uri="{FF2B5EF4-FFF2-40B4-BE49-F238E27FC236}">
                <a16:creationId xmlns:a16="http://schemas.microsoft.com/office/drawing/2014/main" id="{1EA73A95-25DC-7C1C-73C9-89096D6B82AD}"/>
              </a:ext>
            </a:extLst>
          </p:cNvPr>
          <p:cNvPicPr>
            <a:picLocks noChangeAspect="1"/>
          </p:cNvPicPr>
          <p:nvPr/>
        </p:nvPicPr>
        <p:blipFill>
          <a:blip r:embed="rId2"/>
          <a:stretch>
            <a:fillRect/>
          </a:stretch>
        </p:blipFill>
        <p:spPr>
          <a:xfrm>
            <a:off x="1179576" y="1105716"/>
            <a:ext cx="4745736" cy="2954220"/>
          </a:xfrm>
          <a:prstGeom prst="rect">
            <a:avLst/>
          </a:prstGeom>
        </p:spPr>
      </p:pic>
      <p:pic>
        <p:nvPicPr>
          <p:cNvPr id="6" name="İçerik Yer Tutucusu 5" descr="metin, ekran görüntüsü içeren bir resim&#10;&#10;Yapay zeka tarafından oluşturulmuş içerik yanlış olabilir.">
            <a:extLst>
              <a:ext uri="{FF2B5EF4-FFF2-40B4-BE49-F238E27FC236}">
                <a16:creationId xmlns:a16="http://schemas.microsoft.com/office/drawing/2014/main" id="{86316E87-20F1-D011-127A-C8F48FFAA61A}"/>
              </a:ext>
            </a:extLst>
          </p:cNvPr>
          <p:cNvPicPr>
            <a:picLocks noGrp="1" noChangeAspect="1"/>
          </p:cNvPicPr>
          <p:nvPr>
            <p:ph idx="1"/>
          </p:nvPr>
        </p:nvPicPr>
        <p:blipFill>
          <a:blip r:embed="rId3"/>
          <a:stretch>
            <a:fillRect/>
          </a:stretch>
        </p:blipFill>
        <p:spPr>
          <a:xfrm>
            <a:off x="6254496" y="1259952"/>
            <a:ext cx="4745736" cy="2799984"/>
          </a:xfrm>
          <a:prstGeom prst="rect">
            <a:avLst/>
          </a:prstGeom>
        </p:spPr>
      </p:pic>
      <p:cxnSp>
        <p:nvCxnSpPr>
          <p:cNvPr id="16" name="Straight Connector 15">
            <a:extLst>
              <a:ext uri="{FF2B5EF4-FFF2-40B4-BE49-F238E27FC236}">
                <a16:creationId xmlns:a16="http://schemas.microsoft.com/office/drawing/2014/main" id="{CD1CFED2-A4D8-4FDC-008D-F9F0BA03F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A67C2480-0BAF-5E44-C276-7C82A8EF3D5D}"/>
              </a:ext>
            </a:extLst>
          </p:cNvPr>
          <p:cNvSpPr txBox="1"/>
          <p:nvPr/>
        </p:nvSpPr>
        <p:spPr>
          <a:xfrm>
            <a:off x="2953511" y="437774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3600" dirty="0"/>
              <a:t>455</a:t>
            </a:r>
          </a:p>
        </p:txBody>
      </p:sp>
      <p:sp>
        <p:nvSpPr>
          <p:cNvPr id="10" name="Metin kutusu 9">
            <a:extLst>
              <a:ext uri="{FF2B5EF4-FFF2-40B4-BE49-F238E27FC236}">
                <a16:creationId xmlns:a16="http://schemas.microsoft.com/office/drawing/2014/main" id="{1931807A-2973-BA27-AE04-B4EE743029B8}"/>
              </a:ext>
            </a:extLst>
          </p:cNvPr>
          <p:cNvSpPr txBox="1"/>
          <p:nvPr/>
        </p:nvSpPr>
        <p:spPr>
          <a:xfrm>
            <a:off x="8000380" y="437774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3600" dirty="0"/>
              <a:t>152</a:t>
            </a:r>
            <a:endParaRPr lang="tr-TR" dirty="0"/>
          </a:p>
        </p:txBody>
      </p:sp>
    </p:spTree>
    <p:extLst>
      <p:ext uri="{BB962C8B-B14F-4D97-AF65-F5344CB8AC3E}">
        <p14:creationId xmlns:p14="http://schemas.microsoft.com/office/powerpoint/2010/main" val="3194156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7C70B68-58C7-290C-064E-F37E57E119E3}"/>
              </a:ext>
            </a:extLst>
          </p:cNvPr>
          <p:cNvSpPr>
            <a:spLocks noGrp="1"/>
          </p:cNvSpPr>
          <p:nvPr>
            <p:ph type="title"/>
          </p:nvPr>
        </p:nvSpPr>
        <p:spPr>
          <a:xfrm>
            <a:off x="640080" y="1371600"/>
            <a:ext cx="3502152" cy="3591463"/>
          </a:xfrm>
        </p:spPr>
        <p:txBody>
          <a:bodyPr anchor="t">
            <a:normAutofit/>
          </a:bodyPr>
          <a:lstStyle/>
          <a:p>
            <a:r>
              <a:rPr lang="tr-TR" b="0" dirty="0">
                <a:ea typeface="+mj-lt"/>
                <a:cs typeface="+mj-lt"/>
              </a:rPr>
              <a:t>2- Algoritma eğitimi ve kitle</a:t>
            </a:r>
            <a:endParaRPr lang="tr-TR" dirty="0"/>
          </a:p>
        </p:txBody>
      </p:sp>
      <p:graphicFrame>
        <p:nvGraphicFramePr>
          <p:cNvPr id="9" name="İçerik Yer Tutucusu 2">
            <a:extLst>
              <a:ext uri="{FF2B5EF4-FFF2-40B4-BE49-F238E27FC236}">
                <a16:creationId xmlns:a16="http://schemas.microsoft.com/office/drawing/2014/main" id="{EAADF228-E508-E95B-50E0-7EA1305FC704}"/>
              </a:ext>
            </a:extLst>
          </p:cNvPr>
          <p:cNvGraphicFramePr>
            <a:graphicFrameLocks noGrp="1"/>
          </p:cNvGraphicFramePr>
          <p:nvPr>
            <p:ph idx="1"/>
          </p:nvPr>
        </p:nvGraphicFramePr>
        <p:xfrm>
          <a:off x="4931664" y="1371601"/>
          <a:ext cx="6620256" cy="4926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9">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586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41CA44-C168-D91A-7438-C8ACFC343DD0}"/>
              </a:ext>
            </a:extLst>
          </p:cNvPr>
          <p:cNvSpPr>
            <a:spLocks noGrp="1"/>
          </p:cNvSpPr>
          <p:nvPr>
            <p:ph type="title"/>
          </p:nvPr>
        </p:nvSpPr>
        <p:spPr/>
        <p:txBody>
          <a:bodyPr/>
          <a:lstStyle/>
          <a:p>
            <a:r>
              <a:rPr lang="tr-TR" b="0" dirty="0">
                <a:ea typeface="+mj-lt"/>
                <a:cs typeface="+mj-lt"/>
              </a:rPr>
              <a:t>Algoritmik Profilleme ve Veri Hijyeni</a:t>
            </a:r>
            <a:endParaRPr lang="tr-TR" dirty="0"/>
          </a:p>
        </p:txBody>
      </p:sp>
      <p:sp>
        <p:nvSpPr>
          <p:cNvPr id="3" name="İçerik Yer Tutucusu 2">
            <a:extLst>
              <a:ext uri="{FF2B5EF4-FFF2-40B4-BE49-F238E27FC236}">
                <a16:creationId xmlns:a16="http://schemas.microsoft.com/office/drawing/2014/main" id="{A6CEA503-D818-5442-D3B4-08E2A88B2892}"/>
              </a:ext>
            </a:extLst>
          </p:cNvPr>
          <p:cNvSpPr>
            <a:spLocks noGrp="1"/>
          </p:cNvSpPr>
          <p:nvPr>
            <p:ph idx="1"/>
          </p:nvPr>
        </p:nvSpPr>
        <p:spPr/>
        <p:txBody>
          <a:bodyPr vert="horz" lIns="91440" tIns="45720" rIns="91440" bIns="45720" rtlCol="0" anchor="t">
            <a:normAutofit/>
          </a:bodyPr>
          <a:lstStyle/>
          <a:p>
            <a:r>
              <a:rPr lang="tr-TR" b="1" dirty="0">
                <a:ea typeface="+mn-lt"/>
                <a:cs typeface="+mn-lt"/>
              </a:rPr>
              <a:t>İşbirlikçi Filtreleme (</a:t>
            </a:r>
            <a:r>
              <a:rPr lang="tr-TR" b="1" dirty="0" err="1">
                <a:ea typeface="+mn-lt"/>
                <a:cs typeface="+mn-lt"/>
              </a:rPr>
              <a:t>Collaborative</a:t>
            </a:r>
            <a:r>
              <a:rPr lang="tr-TR" b="1" dirty="0">
                <a:ea typeface="+mn-lt"/>
                <a:cs typeface="+mn-lt"/>
              </a:rPr>
              <a:t> </a:t>
            </a:r>
            <a:r>
              <a:rPr lang="tr-TR" b="1" dirty="0" err="1">
                <a:ea typeface="+mn-lt"/>
                <a:cs typeface="+mn-lt"/>
              </a:rPr>
              <a:t>Filtering</a:t>
            </a:r>
            <a:r>
              <a:rPr lang="tr-TR" b="1" dirty="0">
                <a:ea typeface="+mn-lt"/>
                <a:cs typeface="+mn-lt"/>
              </a:rPr>
              <a:t>):</a:t>
            </a:r>
            <a:r>
              <a:rPr lang="tr-TR" dirty="0">
                <a:ea typeface="+mn-lt"/>
                <a:cs typeface="+mn-lt"/>
              </a:rPr>
              <a:t> Algoritma, hesaba ilk etkileşim veren kullanıcıların ortak özelliklerini (demografik ve davranışsal) analiz ederek bir "hedef kitle profili" çıkarır. "4 Kişinin 5.'si" prensibi gereği, algoritma hesabı benzer özelliklere sahip 5. kişiye önerir.</a:t>
            </a:r>
          </a:p>
          <a:p>
            <a:r>
              <a:rPr lang="tr-TR" b="1" dirty="0">
                <a:ea typeface="+mn-lt"/>
                <a:cs typeface="+mn-lt"/>
              </a:rPr>
              <a:t>Eğitim Verisi Yanlılığı (Training Data </a:t>
            </a:r>
            <a:r>
              <a:rPr lang="tr-TR" b="1" dirty="0" err="1">
                <a:ea typeface="+mn-lt"/>
                <a:cs typeface="+mn-lt"/>
              </a:rPr>
              <a:t>Bias</a:t>
            </a:r>
            <a:r>
              <a:rPr lang="tr-TR" b="1" dirty="0">
                <a:ea typeface="+mn-lt"/>
                <a:cs typeface="+mn-lt"/>
              </a:rPr>
              <a:t>):</a:t>
            </a:r>
            <a:r>
              <a:rPr lang="tr-TR" dirty="0">
                <a:ea typeface="+mn-lt"/>
                <a:cs typeface="+mn-lt"/>
              </a:rPr>
              <a:t> Başlangıç aşamasında aile, arkadaş veya nişle alakasız kişilerin (</a:t>
            </a:r>
            <a:r>
              <a:rPr lang="tr-TR" dirty="0" err="1">
                <a:ea typeface="+mn-lt"/>
                <a:cs typeface="+mn-lt"/>
              </a:rPr>
              <a:t>support</a:t>
            </a:r>
            <a:r>
              <a:rPr lang="tr-TR" dirty="0">
                <a:ea typeface="+mn-lt"/>
                <a:cs typeface="+mn-lt"/>
              </a:rPr>
              <a:t> </a:t>
            </a:r>
            <a:r>
              <a:rPr lang="tr-TR" dirty="0" err="1">
                <a:ea typeface="+mn-lt"/>
                <a:cs typeface="+mn-lt"/>
              </a:rPr>
              <a:t>groups</a:t>
            </a:r>
            <a:r>
              <a:rPr lang="tr-TR" dirty="0">
                <a:ea typeface="+mn-lt"/>
                <a:cs typeface="+mn-lt"/>
              </a:rPr>
              <a:t>) etkileşimi, algoritmanın öğrenme setini kirletir. Yanlış eğitilen algoritma, içeriği ilgisiz kitlelere test ettirir ve düşük etkileşim nedeniyle hesabı "başarısız" olarak etiketler. Hesabın organik büyümesi için ilk veri setinin saf ve hedef odaklı olması zorunludur.</a:t>
            </a:r>
            <a:endParaRPr lang="tr-TR" dirty="0"/>
          </a:p>
        </p:txBody>
      </p:sp>
    </p:spTree>
    <p:extLst>
      <p:ext uri="{BB962C8B-B14F-4D97-AF65-F5344CB8AC3E}">
        <p14:creationId xmlns:p14="http://schemas.microsoft.com/office/powerpoint/2010/main" val="207913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54161E-F187-1D59-D366-A35DCCD2F8A0}"/>
              </a:ext>
            </a:extLst>
          </p:cNvPr>
          <p:cNvSpPr>
            <a:spLocks noGrp="1"/>
          </p:cNvSpPr>
          <p:nvPr>
            <p:ph type="title"/>
          </p:nvPr>
        </p:nvSpPr>
        <p:spPr/>
        <p:txBody>
          <a:bodyPr/>
          <a:lstStyle/>
          <a:p>
            <a:r>
              <a:rPr lang="tr-TR" b="0" dirty="0">
                <a:ea typeface="+mj-lt"/>
                <a:cs typeface="+mj-lt"/>
              </a:rPr>
              <a:t>Kuluçka Dönemi ve Vitrin Optimizasyonu</a:t>
            </a:r>
            <a:endParaRPr lang="tr-TR" dirty="0">
              <a:ea typeface="+mj-lt"/>
              <a:cs typeface="+mj-lt"/>
            </a:endParaRPr>
          </a:p>
        </p:txBody>
      </p:sp>
      <p:sp>
        <p:nvSpPr>
          <p:cNvPr id="3" name="İçerik Yer Tutucusu 2">
            <a:extLst>
              <a:ext uri="{FF2B5EF4-FFF2-40B4-BE49-F238E27FC236}">
                <a16:creationId xmlns:a16="http://schemas.microsoft.com/office/drawing/2014/main" id="{CE8113AE-E631-AC14-F67E-851142B70C4E}"/>
              </a:ext>
            </a:extLst>
          </p:cNvPr>
          <p:cNvSpPr>
            <a:spLocks noGrp="1"/>
          </p:cNvSpPr>
          <p:nvPr>
            <p:ph idx="1"/>
          </p:nvPr>
        </p:nvSpPr>
        <p:spPr/>
        <p:txBody>
          <a:bodyPr vert="horz" lIns="91440" tIns="45720" rIns="91440" bIns="45720" rtlCol="0" anchor="t">
            <a:normAutofit/>
          </a:bodyPr>
          <a:lstStyle/>
          <a:p>
            <a:r>
              <a:rPr lang="tr-TR" b="1" dirty="0">
                <a:ea typeface="+mn-lt"/>
                <a:cs typeface="+mn-lt"/>
              </a:rPr>
              <a:t>İniş Sayfası (</a:t>
            </a:r>
            <a:r>
              <a:rPr lang="tr-TR" b="1" err="1">
                <a:ea typeface="+mn-lt"/>
                <a:cs typeface="+mn-lt"/>
              </a:rPr>
              <a:t>Landing</a:t>
            </a:r>
            <a:r>
              <a:rPr lang="tr-TR" b="1" dirty="0">
                <a:ea typeface="+mn-lt"/>
                <a:cs typeface="+mn-lt"/>
              </a:rPr>
              <a:t> </a:t>
            </a:r>
            <a:r>
              <a:rPr lang="tr-TR" b="1" err="1">
                <a:ea typeface="+mn-lt"/>
                <a:cs typeface="+mn-lt"/>
              </a:rPr>
              <a:t>Page</a:t>
            </a:r>
            <a:r>
              <a:rPr lang="tr-TR" b="1" dirty="0">
                <a:ea typeface="+mn-lt"/>
                <a:cs typeface="+mn-lt"/>
              </a:rPr>
              <a:t>) Mantığı:</a:t>
            </a:r>
            <a:r>
              <a:rPr lang="tr-TR" dirty="0">
                <a:ea typeface="+mn-lt"/>
                <a:cs typeface="+mn-lt"/>
              </a:rPr>
              <a:t> Profil, sadece içeriklerin depolandığı bir alan değil, trafiği takipçiye dönüştüren bir satış hunisidir. Ziyaretçinin profili gördüğü ilk saniyelerde oluşan "İlk İzlenim Yanılgısı" (First </a:t>
            </a:r>
            <a:r>
              <a:rPr lang="tr-TR" err="1">
                <a:ea typeface="+mn-lt"/>
                <a:cs typeface="+mn-lt"/>
              </a:rPr>
              <a:t>Impression</a:t>
            </a:r>
            <a:r>
              <a:rPr lang="tr-TR" dirty="0">
                <a:ea typeface="+mn-lt"/>
                <a:cs typeface="+mn-lt"/>
              </a:rPr>
              <a:t> </a:t>
            </a:r>
            <a:r>
              <a:rPr lang="tr-TR" err="1">
                <a:ea typeface="+mn-lt"/>
                <a:cs typeface="+mn-lt"/>
              </a:rPr>
              <a:t>Bias</a:t>
            </a:r>
            <a:r>
              <a:rPr lang="tr-TR" dirty="0">
                <a:ea typeface="+mn-lt"/>
                <a:cs typeface="+mn-lt"/>
              </a:rPr>
              <a:t>), takip kararını rasyonel analizden önce duygusal olarak kesinleştirir.</a:t>
            </a:r>
          </a:p>
          <a:p>
            <a:r>
              <a:rPr lang="tr-TR" b="1" dirty="0">
                <a:ea typeface="+mn-lt"/>
                <a:cs typeface="+mn-lt"/>
              </a:rPr>
              <a:t>Vitrini Düzenlemek:</a:t>
            </a:r>
            <a:r>
              <a:rPr lang="tr-TR" dirty="0">
                <a:ea typeface="+mn-lt"/>
                <a:cs typeface="+mn-lt"/>
              </a:rPr>
              <a:t> Acele trafik çekmek yerine, önce içerik bütünlüğü ve görsel tutarlılık (renk, konsept, öne çıkarılanlar) tamamlanmalıdır. Eksik veya kaotik bir vitrine ziyaretçi çekmek, dönüşüm oranını (Conversion Rate) kalıcı olarak düşürür ve potansiyel kitleyi "yakılmış müşteri" haline getirir.</a:t>
            </a:r>
            <a:endParaRPr lang="tr-TR" dirty="0"/>
          </a:p>
        </p:txBody>
      </p:sp>
    </p:spTree>
    <p:extLst>
      <p:ext uri="{BB962C8B-B14F-4D97-AF65-F5344CB8AC3E}">
        <p14:creationId xmlns:p14="http://schemas.microsoft.com/office/powerpoint/2010/main" val="185177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2327E8-03EA-FEF7-A734-9CB1DE2322ED}"/>
              </a:ext>
            </a:extLst>
          </p:cNvPr>
          <p:cNvSpPr>
            <a:spLocks noGrp="1"/>
          </p:cNvSpPr>
          <p:nvPr>
            <p:ph type="title"/>
          </p:nvPr>
        </p:nvSpPr>
        <p:spPr/>
        <p:txBody>
          <a:bodyPr>
            <a:normAutofit fontScale="90000"/>
          </a:bodyPr>
          <a:lstStyle/>
          <a:p>
            <a:r>
              <a:rPr lang="tr-TR" b="0" dirty="0">
                <a:ea typeface="+mj-lt"/>
                <a:cs typeface="+mj-lt"/>
              </a:rPr>
              <a:t>Aktif Kullanıcı Hedefleme ve "Taze Kan" Stratejisi</a:t>
            </a:r>
            <a:endParaRPr lang="tr-TR" dirty="0"/>
          </a:p>
        </p:txBody>
      </p:sp>
      <p:sp>
        <p:nvSpPr>
          <p:cNvPr id="3" name="İçerik Yer Tutucusu 2">
            <a:extLst>
              <a:ext uri="{FF2B5EF4-FFF2-40B4-BE49-F238E27FC236}">
                <a16:creationId xmlns:a16="http://schemas.microsoft.com/office/drawing/2014/main" id="{1401661A-5C01-345C-0067-11E9C71CD819}"/>
              </a:ext>
            </a:extLst>
          </p:cNvPr>
          <p:cNvSpPr>
            <a:spLocks noGrp="1"/>
          </p:cNvSpPr>
          <p:nvPr>
            <p:ph idx="1"/>
          </p:nvPr>
        </p:nvSpPr>
        <p:spPr/>
        <p:txBody>
          <a:bodyPr vert="horz" lIns="91440" tIns="45720" rIns="91440" bIns="45720" rtlCol="0" anchor="t">
            <a:normAutofit/>
          </a:bodyPr>
          <a:lstStyle/>
          <a:p>
            <a:r>
              <a:rPr lang="tr-TR" b="1" dirty="0">
                <a:ea typeface="+mn-lt"/>
                <a:cs typeface="+mn-lt"/>
              </a:rPr>
              <a:t>Ölü İnternet ve Bot Filtreleme:</a:t>
            </a:r>
            <a:r>
              <a:rPr lang="tr-TR" dirty="0">
                <a:ea typeface="+mn-lt"/>
                <a:cs typeface="+mn-lt"/>
              </a:rPr>
              <a:t> Büyük hesapların takipçi listeleri genellikle "uyuyan hesaplar" veya botlarla doludur. Etkileşimi maksimize etmek için, doygunluğa ulaşmış "Top </a:t>
            </a:r>
            <a:r>
              <a:rPr lang="tr-TR" err="1">
                <a:ea typeface="+mn-lt"/>
                <a:cs typeface="+mn-lt"/>
              </a:rPr>
              <a:t>Tier</a:t>
            </a:r>
            <a:r>
              <a:rPr lang="tr-TR" dirty="0">
                <a:ea typeface="+mn-lt"/>
                <a:cs typeface="+mn-lt"/>
              </a:rPr>
              <a:t>" hesaplar yerine, yükseliş trendindeki orta ölçekli hesaplar (</a:t>
            </a:r>
            <a:r>
              <a:rPr lang="tr-TR" err="1">
                <a:ea typeface="+mn-lt"/>
                <a:cs typeface="+mn-lt"/>
              </a:rPr>
              <a:t>Growth</a:t>
            </a:r>
            <a:r>
              <a:rPr lang="tr-TR" dirty="0">
                <a:ea typeface="+mn-lt"/>
                <a:cs typeface="+mn-lt"/>
              </a:rPr>
              <a:t> </a:t>
            </a:r>
            <a:r>
              <a:rPr lang="tr-TR" err="1">
                <a:ea typeface="+mn-lt"/>
                <a:cs typeface="+mn-lt"/>
              </a:rPr>
              <a:t>Accounts</a:t>
            </a:r>
            <a:r>
              <a:rPr lang="tr-TR" dirty="0">
                <a:ea typeface="+mn-lt"/>
                <a:cs typeface="+mn-lt"/>
              </a:rPr>
              <a:t>) hedef alınır.</a:t>
            </a:r>
          </a:p>
          <a:p>
            <a:r>
              <a:rPr lang="tr-TR" b="1" dirty="0">
                <a:ea typeface="+mn-lt"/>
                <a:cs typeface="+mn-lt"/>
              </a:rPr>
              <a:t>Yakınlık Yanlılığı (</a:t>
            </a:r>
            <a:r>
              <a:rPr lang="tr-TR" b="1" dirty="0" err="1">
                <a:ea typeface="+mn-lt"/>
                <a:cs typeface="+mn-lt"/>
              </a:rPr>
              <a:t>Recency</a:t>
            </a:r>
            <a:r>
              <a:rPr lang="tr-TR" b="1" dirty="0">
                <a:ea typeface="+mn-lt"/>
                <a:cs typeface="+mn-lt"/>
              </a:rPr>
              <a:t> </a:t>
            </a:r>
            <a:r>
              <a:rPr lang="tr-TR" b="1" dirty="0" err="1">
                <a:ea typeface="+mn-lt"/>
                <a:cs typeface="+mn-lt"/>
              </a:rPr>
              <a:t>Bias</a:t>
            </a:r>
            <a:r>
              <a:rPr lang="tr-TR" b="1" dirty="0">
                <a:ea typeface="+mn-lt"/>
                <a:cs typeface="+mn-lt"/>
              </a:rPr>
              <a:t>) ve Yüksek Niyet:</a:t>
            </a:r>
            <a:r>
              <a:rPr lang="tr-TR" dirty="0">
                <a:ea typeface="+mn-lt"/>
                <a:cs typeface="+mn-lt"/>
              </a:rPr>
              <a:t> Bir hesabı en son takip eden 100 kişi, platformda o an aktif olan ve o nişe yönelik ilgisi en taze (High </a:t>
            </a:r>
            <a:r>
              <a:rPr lang="tr-TR" dirty="0" err="1">
                <a:ea typeface="+mn-lt"/>
                <a:cs typeface="+mn-lt"/>
              </a:rPr>
              <a:t>Intent</a:t>
            </a:r>
            <a:r>
              <a:rPr lang="tr-TR" dirty="0">
                <a:ea typeface="+mn-lt"/>
                <a:cs typeface="+mn-lt"/>
              </a:rPr>
              <a:t>) kitleyi oluşturur. Bu "Sıcak Trafik" kitlesine yapılan hedefleme, popüler hesapların kemikleşmiş kitlesine yapılan hedeflemeye göre çok daha yüksek geri dönüş ve sadakat oranı sağlar.</a:t>
            </a:r>
            <a:endParaRPr lang="tr-TR" dirty="0"/>
          </a:p>
        </p:txBody>
      </p:sp>
    </p:spTree>
    <p:extLst>
      <p:ext uri="{BB962C8B-B14F-4D97-AF65-F5344CB8AC3E}">
        <p14:creationId xmlns:p14="http://schemas.microsoft.com/office/powerpoint/2010/main" val="1542551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Başlık 1">
            <a:extLst>
              <a:ext uri="{FF2B5EF4-FFF2-40B4-BE49-F238E27FC236}">
                <a16:creationId xmlns:a16="http://schemas.microsoft.com/office/drawing/2014/main" id="{D2541008-D1BF-1D43-F40E-0B04E4F0D2B9}"/>
              </a:ext>
            </a:extLst>
          </p:cNvPr>
          <p:cNvSpPr>
            <a:spLocks noGrp="1"/>
          </p:cNvSpPr>
          <p:nvPr>
            <p:ph type="title"/>
          </p:nvPr>
        </p:nvSpPr>
        <p:spPr>
          <a:xfrm>
            <a:off x="640080" y="914400"/>
            <a:ext cx="4070143" cy="1839433"/>
          </a:xfrm>
        </p:spPr>
        <p:txBody>
          <a:bodyPr>
            <a:normAutofit/>
          </a:bodyPr>
          <a:lstStyle/>
          <a:p>
            <a:pPr>
              <a:lnSpc>
                <a:spcPct val="90000"/>
              </a:lnSpc>
            </a:pPr>
            <a:r>
              <a:rPr lang="tr-TR" sz="3400"/>
              <a:t>3- İÇERİK MÜHENDİSLİĞİ VE GÖRSEL HİYERARŞİ</a:t>
            </a:r>
          </a:p>
        </p:txBody>
      </p:sp>
      <p:graphicFrame>
        <p:nvGraphicFramePr>
          <p:cNvPr id="11" name="İçerik Yer Tutucusu 2">
            <a:extLst>
              <a:ext uri="{FF2B5EF4-FFF2-40B4-BE49-F238E27FC236}">
                <a16:creationId xmlns:a16="http://schemas.microsoft.com/office/drawing/2014/main" id="{0622BE0B-4637-8141-1E36-F81F95B5BF5E}"/>
              </a:ext>
            </a:extLst>
          </p:cNvPr>
          <p:cNvGraphicFramePr>
            <a:graphicFrameLocks noGrp="1"/>
          </p:cNvGraphicFramePr>
          <p:nvPr>
            <p:ph idx="1"/>
          </p:nvPr>
        </p:nvGraphicFramePr>
        <p:xfrm>
          <a:off x="5410186" y="1010097"/>
          <a:ext cx="6141734" cy="5314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8246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BA7720-CF55-5478-9C07-31FFA48DBFE7}"/>
              </a:ext>
            </a:extLst>
          </p:cNvPr>
          <p:cNvSpPr>
            <a:spLocks noGrp="1"/>
          </p:cNvSpPr>
          <p:nvPr>
            <p:ph type="title"/>
          </p:nvPr>
        </p:nvSpPr>
        <p:spPr/>
        <p:txBody>
          <a:bodyPr/>
          <a:lstStyle/>
          <a:p>
            <a:r>
              <a:rPr lang="tr-TR" b="0" dirty="0">
                <a:ea typeface="+mj-lt"/>
                <a:cs typeface="+mj-lt"/>
              </a:rPr>
              <a:t>Örüntü Tanıma ve Yinelemeli Replikasyon</a:t>
            </a:r>
            <a:endParaRPr lang="tr-TR" dirty="0"/>
          </a:p>
        </p:txBody>
      </p:sp>
      <p:sp>
        <p:nvSpPr>
          <p:cNvPr id="3" name="İçerik Yer Tutucusu 2">
            <a:extLst>
              <a:ext uri="{FF2B5EF4-FFF2-40B4-BE49-F238E27FC236}">
                <a16:creationId xmlns:a16="http://schemas.microsoft.com/office/drawing/2014/main" id="{B4F081AB-93ED-8C76-84AB-7EF47E2D5D1E}"/>
              </a:ext>
            </a:extLst>
          </p:cNvPr>
          <p:cNvSpPr>
            <a:spLocks noGrp="1"/>
          </p:cNvSpPr>
          <p:nvPr>
            <p:ph idx="1"/>
          </p:nvPr>
        </p:nvSpPr>
        <p:spPr/>
        <p:txBody>
          <a:bodyPr vert="horz" lIns="91440" tIns="45720" rIns="91440" bIns="45720" rtlCol="0" anchor="t">
            <a:normAutofit/>
          </a:bodyPr>
          <a:lstStyle/>
          <a:p>
            <a:r>
              <a:rPr lang="tr-TR" b="1" dirty="0"/>
              <a:t>Buluşsal Yöntemler (</a:t>
            </a:r>
            <a:r>
              <a:rPr lang="tr-TR" b="1" dirty="0" err="1"/>
              <a:t>Heuristics</a:t>
            </a:r>
            <a:r>
              <a:rPr lang="tr-TR" b="1" dirty="0"/>
              <a:t>):</a:t>
            </a:r>
            <a:r>
              <a:rPr lang="tr-TR" dirty="0"/>
              <a:t> İzleyiciler, daha önce ödüllendirildikleri (beğendikleri/fayda sağladıkları) içerik şablonlarını tekrar gördüklerinde olumlu tepki vermeye şartlanmıştır. "Bir kere tutan hep tutar" ilkesi, tesadüf değil, kitlenin o şablona karşı geliştirdiği nöral aşinalıktır.</a:t>
            </a:r>
          </a:p>
          <a:p>
            <a:r>
              <a:rPr lang="tr-TR" b="1" dirty="0">
                <a:ea typeface="+mn-lt"/>
                <a:cs typeface="+mn-lt"/>
              </a:rPr>
              <a:t>İteratif Replikasyon:</a:t>
            </a:r>
            <a:r>
              <a:rPr lang="tr-TR" dirty="0">
                <a:ea typeface="+mn-lt"/>
                <a:cs typeface="+mn-lt"/>
              </a:rPr>
              <a:t> "</a:t>
            </a:r>
            <a:r>
              <a:rPr lang="tr-TR" dirty="0" err="1">
                <a:ea typeface="+mn-lt"/>
                <a:cs typeface="+mn-lt"/>
              </a:rPr>
              <a:t>Das</a:t>
            </a:r>
            <a:r>
              <a:rPr lang="tr-TR" dirty="0">
                <a:ea typeface="+mn-lt"/>
                <a:cs typeface="+mn-lt"/>
              </a:rPr>
              <a:t>/Der/</a:t>
            </a:r>
            <a:r>
              <a:rPr lang="tr-TR" dirty="0" err="1">
                <a:ea typeface="+mn-lt"/>
                <a:cs typeface="+mn-lt"/>
              </a:rPr>
              <a:t>Die</a:t>
            </a:r>
            <a:r>
              <a:rPr lang="tr-TR" dirty="0">
                <a:ea typeface="+mn-lt"/>
                <a:cs typeface="+mn-lt"/>
              </a:rPr>
              <a:t>" örneğinde olduğu gibi, başarılı olmuş bir içerik "</a:t>
            </a:r>
            <a:r>
              <a:rPr lang="tr-TR" dirty="0" err="1">
                <a:ea typeface="+mn-lt"/>
                <a:cs typeface="+mn-lt"/>
              </a:rPr>
              <a:t>mutasyon"a</a:t>
            </a:r>
            <a:r>
              <a:rPr lang="tr-TR" dirty="0">
                <a:ea typeface="+mn-lt"/>
                <a:cs typeface="+mn-lt"/>
              </a:rPr>
              <a:t> uğratılmamalı, sadece varyasyonları üretilmelidir. Kanıtlanmış bir formatı, yazı tipi ve renk gibi temel yapı taşlarını bozmadan çoğaltmak, algoritmik riski sıfıra indiren en güvenli büyüme stratejisidir.</a:t>
            </a:r>
            <a:endParaRPr lang="tr-TR" dirty="0"/>
          </a:p>
        </p:txBody>
      </p:sp>
    </p:spTree>
    <p:extLst>
      <p:ext uri="{BB962C8B-B14F-4D97-AF65-F5344CB8AC3E}">
        <p14:creationId xmlns:p14="http://schemas.microsoft.com/office/powerpoint/2010/main" val="214879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1F9013-88A0-567F-AFF4-5FF504934FC4}"/>
              </a:ext>
            </a:extLst>
          </p:cNvPr>
          <p:cNvSpPr>
            <a:spLocks noGrp="1"/>
          </p:cNvSpPr>
          <p:nvPr>
            <p:ph type="title"/>
          </p:nvPr>
        </p:nvSpPr>
        <p:spPr/>
        <p:txBody>
          <a:bodyPr/>
          <a:lstStyle/>
          <a:p>
            <a:r>
              <a:rPr lang="tr-TR" b="0" dirty="0">
                <a:ea typeface="+mj-lt"/>
                <a:cs typeface="+mj-lt"/>
              </a:rPr>
              <a:t>Ekran Alanı Hakimiyeti (</a:t>
            </a:r>
            <a:r>
              <a:rPr lang="tr-TR" b="0" dirty="0" err="1">
                <a:ea typeface="+mj-lt"/>
                <a:cs typeface="+mj-lt"/>
              </a:rPr>
              <a:t>Screen</a:t>
            </a:r>
            <a:r>
              <a:rPr lang="tr-TR" b="0" dirty="0">
                <a:ea typeface="+mj-lt"/>
                <a:cs typeface="+mj-lt"/>
              </a:rPr>
              <a:t> Real </a:t>
            </a:r>
            <a:r>
              <a:rPr lang="tr-TR" b="0" dirty="0" err="1">
                <a:ea typeface="+mj-lt"/>
                <a:cs typeface="+mj-lt"/>
              </a:rPr>
              <a:t>Estate</a:t>
            </a:r>
            <a:r>
              <a:rPr lang="tr-TR" b="0" dirty="0">
                <a:ea typeface="+mj-lt"/>
                <a:cs typeface="+mj-lt"/>
              </a:rPr>
              <a:t>)</a:t>
            </a:r>
            <a:endParaRPr lang="tr-TR" dirty="0"/>
          </a:p>
        </p:txBody>
      </p:sp>
      <p:sp>
        <p:nvSpPr>
          <p:cNvPr id="3" name="İçerik Yer Tutucusu 2">
            <a:extLst>
              <a:ext uri="{FF2B5EF4-FFF2-40B4-BE49-F238E27FC236}">
                <a16:creationId xmlns:a16="http://schemas.microsoft.com/office/drawing/2014/main" id="{3FD80F6E-C71C-44E6-DB3E-6EB4FBEA984E}"/>
              </a:ext>
            </a:extLst>
          </p:cNvPr>
          <p:cNvSpPr>
            <a:spLocks noGrp="1"/>
          </p:cNvSpPr>
          <p:nvPr>
            <p:ph idx="1"/>
          </p:nvPr>
        </p:nvSpPr>
        <p:spPr/>
        <p:txBody>
          <a:bodyPr vert="horz" lIns="91440" tIns="45720" rIns="91440" bIns="45720" rtlCol="0" anchor="t">
            <a:normAutofit/>
          </a:bodyPr>
          <a:lstStyle/>
          <a:p>
            <a:r>
              <a:rPr lang="tr-TR" b="1" dirty="0">
                <a:ea typeface="+mn-lt"/>
                <a:cs typeface="+mn-lt"/>
              </a:rPr>
              <a:t>Dikey Alan İşgali:</a:t>
            </a:r>
            <a:r>
              <a:rPr lang="tr-TR" dirty="0">
                <a:ea typeface="+mn-lt"/>
                <a:cs typeface="+mn-lt"/>
              </a:rPr>
              <a:t> Mobil arayüzde dikkat, piksel sayısıyla doğru orantılıdır. 4:5 (Portre) formatındaki gönderiler, 1:1 (Kare) gönderilere kıyasla ekranda %25 daha fazla alan kaplar. Bu fiziksel büyüklük, kullanıcının dikkatini dağıtan alt ve üst içerikleri (</a:t>
            </a:r>
            <a:r>
              <a:rPr lang="tr-TR" err="1">
                <a:ea typeface="+mn-lt"/>
                <a:cs typeface="+mn-lt"/>
              </a:rPr>
              <a:t>noise</a:t>
            </a:r>
            <a:r>
              <a:rPr lang="tr-TR" dirty="0">
                <a:ea typeface="+mn-lt"/>
                <a:cs typeface="+mn-lt"/>
              </a:rPr>
              <a:t>) ekrandan iter.</a:t>
            </a:r>
          </a:p>
          <a:p>
            <a:r>
              <a:rPr lang="tr-TR" b="1" dirty="0" err="1">
                <a:ea typeface="+mn-lt"/>
                <a:cs typeface="+mn-lt"/>
              </a:rPr>
              <a:t>Reels</a:t>
            </a:r>
            <a:r>
              <a:rPr lang="tr-TR" b="1" dirty="0">
                <a:ea typeface="+mn-lt"/>
                <a:cs typeface="+mn-lt"/>
              </a:rPr>
              <a:t> Taklidi (</a:t>
            </a:r>
            <a:r>
              <a:rPr lang="tr-TR" b="1" dirty="0" err="1">
                <a:ea typeface="+mn-lt"/>
                <a:cs typeface="+mn-lt"/>
              </a:rPr>
              <a:t>Mimicry</a:t>
            </a:r>
            <a:r>
              <a:rPr lang="tr-TR" b="1" dirty="0">
                <a:ea typeface="+mn-lt"/>
                <a:cs typeface="+mn-lt"/>
              </a:rPr>
              <a:t>):</a:t>
            </a:r>
            <a:r>
              <a:rPr lang="tr-TR" dirty="0">
                <a:ea typeface="+mn-lt"/>
                <a:cs typeface="+mn-lt"/>
              </a:rPr>
              <a:t> Portre formatı, arkasına ses eklendiğinde görsel algı olarak </a:t>
            </a:r>
            <a:r>
              <a:rPr lang="tr-TR" dirty="0" err="1">
                <a:ea typeface="+mn-lt"/>
                <a:cs typeface="+mn-lt"/>
              </a:rPr>
              <a:t>Reels</a:t>
            </a:r>
            <a:r>
              <a:rPr lang="tr-TR" dirty="0">
                <a:ea typeface="+mn-lt"/>
                <a:cs typeface="+mn-lt"/>
              </a:rPr>
              <a:t> videosunu taklit eder. Bu durum, kullanıcının "hızlı kaydırma" refleksini yavaşlatır ve içeriği bir video akıcılığında tüketmesini sağlar.</a:t>
            </a:r>
            <a:endParaRPr lang="tr-TR" dirty="0"/>
          </a:p>
        </p:txBody>
      </p:sp>
    </p:spTree>
    <p:extLst>
      <p:ext uri="{BB962C8B-B14F-4D97-AF65-F5344CB8AC3E}">
        <p14:creationId xmlns:p14="http://schemas.microsoft.com/office/powerpoint/2010/main" val="3216146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giyim, ekran görüntüsü, kişi, şahıs içeren bir resim&#10;&#10;Yapay zeka tarafından oluşturulmuş içerik yanlış olabilir.">
            <a:extLst>
              <a:ext uri="{FF2B5EF4-FFF2-40B4-BE49-F238E27FC236}">
                <a16:creationId xmlns:a16="http://schemas.microsoft.com/office/drawing/2014/main" id="{1B8D3ABD-ED48-3778-371C-73CF2AE1A82F}"/>
              </a:ext>
            </a:extLst>
          </p:cNvPr>
          <p:cNvPicPr>
            <a:picLocks noGrp="1" noChangeAspect="1"/>
          </p:cNvPicPr>
          <p:nvPr>
            <p:ph idx="1"/>
          </p:nvPr>
        </p:nvPicPr>
        <p:blipFill>
          <a:blip r:embed="rId2"/>
          <a:stretch>
            <a:fillRect/>
          </a:stretch>
        </p:blipFill>
        <p:spPr>
          <a:xfrm>
            <a:off x="364687" y="1650602"/>
            <a:ext cx="5610758" cy="3566160"/>
          </a:xfrm>
          <a:prstGeom prst="rect">
            <a:avLst/>
          </a:prstGeom>
        </p:spPr>
      </p:pic>
      <p:pic>
        <p:nvPicPr>
          <p:cNvPr id="7" name="Resim 6" descr="metin, ekran görüntüsü, kişi, şahıs, giyim içeren bir resim&#10;&#10;Yapay zeka tarafından oluşturulmuş içerik yanlış olabilir.">
            <a:extLst>
              <a:ext uri="{FF2B5EF4-FFF2-40B4-BE49-F238E27FC236}">
                <a16:creationId xmlns:a16="http://schemas.microsoft.com/office/drawing/2014/main" id="{9E8ADB63-FC07-EDCA-2C64-D84DED9F24B0}"/>
              </a:ext>
            </a:extLst>
          </p:cNvPr>
          <p:cNvPicPr>
            <a:picLocks noChangeAspect="1"/>
          </p:cNvPicPr>
          <p:nvPr/>
        </p:nvPicPr>
        <p:blipFill>
          <a:blip r:embed="rId3"/>
          <a:stretch>
            <a:fillRect/>
          </a:stretch>
        </p:blipFill>
        <p:spPr>
          <a:xfrm>
            <a:off x="6337463" y="1645478"/>
            <a:ext cx="5613075" cy="3567044"/>
          </a:xfrm>
          <a:prstGeom prst="rect">
            <a:avLst/>
          </a:prstGeom>
        </p:spPr>
      </p:pic>
    </p:spTree>
    <p:extLst>
      <p:ext uri="{BB962C8B-B14F-4D97-AF65-F5344CB8AC3E}">
        <p14:creationId xmlns:p14="http://schemas.microsoft.com/office/powerpoint/2010/main" val="3178245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30D80F-4079-586C-B329-29C146BB846E}"/>
              </a:ext>
            </a:extLst>
          </p:cNvPr>
          <p:cNvSpPr>
            <a:spLocks noGrp="1"/>
          </p:cNvSpPr>
          <p:nvPr>
            <p:ph type="title"/>
          </p:nvPr>
        </p:nvSpPr>
        <p:spPr/>
        <p:txBody>
          <a:bodyPr/>
          <a:lstStyle/>
          <a:p>
            <a:r>
              <a:rPr lang="tr-TR" b="0" dirty="0">
                <a:ea typeface="+mj-lt"/>
                <a:cs typeface="+mj-lt"/>
              </a:rPr>
              <a:t>Görsel Tarama Modelleri ve </a:t>
            </a:r>
            <a:r>
              <a:rPr lang="tr-TR" b="0" dirty="0" err="1">
                <a:ea typeface="+mj-lt"/>
                <a:cs typeface="+mj-lt"/>
              </a:rPr>
              <a:t>Pareidolia</a:t>
            </a:r>
            <a:endParaRPr lang="tr-TR" dirty="0" err="1"/>
          </a:p>
        </p:txBody>
      </p:sp>
      <p:sp>
        <p:nvSpPr>
          <p:cNvPr id="3" name="İçerik Yer Tutucusu 2">
            <a:extLst>
              <a:ext uri="{FF2B5EF4-FFF2-40B4-BE49-F238E27FC236}">
                <a16:creationId xmlns:a16="http://schemas.microsoft.com/office/drawing/2014/main" id="{30F0C208-5CE4-ED3D-6D77-39C923EF2564}"/>
              </a:ext>
            </a:extLst>
          </p:cNvPr>
          <p:cNvSpPr>
            <a:spLocks noGrp="1"/>
          </p:cNvSpPr>
          <p:nvPr>
            <p:ph idx="1"/>
          </p:nvPr>
        </p:nvSpPr>
        <p:spPr/>
        <p:txBody>
          <a:bodyPr vert="horz" lIns="91440" tIns="45720" rIns="91440" bIns="45720" rtlCol="0" anchor="t">
            <a:normAutofit/>
          </a:bodyPr>
          <a:lstStyle/>
          <a:p>
            <a:r>
              <a:rPr lang="tr-TR" b="1" dirty="0">
                <a:ea typeface="+mn-lt"/>
                <a:cs typeface="+mn-lt"/>
              </a:rPr>
              <a:t>Göz İzleme Yolu (</a:t>
            </a:r>
            <a:r>
              <a:rPr lang="tr-TR" b="1" dirty="0" err="1">
                <a:ea typeface="+mn-lt"/>
                <a:cs typeface="+mn-lt"/>
              </a:rPr>
              <a:t>Scan</a:t>
            </a:r>
            <a:r>
              <a:rPr lang="tr-TR" b="1" dirty="0">
                <a:ea typeface="+mn-lt"/>
                <a:cs typeface="+mn-lt"/>
              </a:rPr>
              <a:t> </a:t>
            </a:r>
            <a:r>
              <a:rPr lang="tr-TR" b="1" dirty="0" err="1">
                <a:ea typeface="+mn-lt"/>
                <a:cs typeface="+mn-lt"/>
              </a:rPr>
              <a:t>Path</a:t>
            </a:r>
            <a:r>
              <a:rPr lang="tr-TR" b="1" dirty="0">
                <a:ea typeface="+mn-lt"/>
                <a:cs typeface="+mn-lt"/>
              </a:rPr>
              <a:t>):</a:t>
            </a:r>
            <a:r>
              <a:rPr lang="tr-TR" dirty="0">
                <a:ea typeface="+mn-lt"/>
                <a:cs typeface="+mn-lt"/>
              </a:rPr>
              <a:t> İnsan gözü kaotik değil, hiyerarşik bir düzende tarama yapar. Odak noktası daima merkezdeki görseldir (Visual </a:t>
            </a:r>
            <a:r>
              <a:rPr lang="tr-TR" dirty="0" err="1">
                <a:ea typeface="+mn-lt"/>
                <a:cs typeface="+mn-lt"/>
              </a:rPr>
              <a:t>Anchor</a:t>
            </a:r>
            <a:r>
              <a:rPr lang="tr-TR" dirty="0">
                <a:ea typeface="+mn-lt"/>
                <a:cs typeface="+mn-lt"/>
              </a:rPr>
              <a:t>), ardından üst başlık ve en son alt detay gelir. Tasarımın bu biyolojik tarama rotasına zıt olması, bilişsel yorgunluk yaratır. (F ve Z okuma tipleri)</a:t>
            </a:r>
          </a:p>
          <a:p>
            <a:r>
              <a:rPr lang="tr-TR" b="1" dirty="0" err="1">
                <a:ea typeface="+mn-lt"/>
                <a:cs typeface="+mn-lt"/>
              </a:rPr>
              <a:t>Pareidolia</a:t>
            </a:r>
            <a:r>
              <a:rPr lang="tr-TR" b="1" dirty="0">
                <a:ea typeface="+mn-lt"/>
                <a:cs typeface="+mn-lt"/>
              </a:rPr>
              <a:t> ve Yüz Önceliği:</a:t>
            </a:r>
            <a:r>
              <a:rPr lang="tr-TR" dirty="0">
                <a:ea typeface="+mn-lt"/>
                <a:cs typeface="+mn-lt"/>
              </a:rPr>
              <a:t> Beynimizin </a:t>
            </a:r>
            <a:r>
              <a:rPr lang="tr-TR" dirty="0" err="1">
                <a:ea typeface="+mn-lt"/>
                <a:cs typeface="+mn-lt"/>
              </a:rPr>
              <a:t>fusiform</a:t>
            </a:r>
            <a:r>
              <a:rPr lang="tr-TR" dirty="0">
                <a:ea typeface="+mn-lt"/>
                <a:cs typeface="+mn-lt"/>
              </a:rPr>
              <a:t> yüz bölgesi (FFA), insan yüzlerini tanımak için özelleşmiştir. Bu yüzden gülen bir insan yüzü içeren kapaklar, nesnelere (</a:t>
            </a:r>
            <a:r>
              <a:rPr lang="tr-TR" dirty="0" err="1">
                <a:ea typeface="+mn-lt"/>
                <a:cs typeface="+mn-lt"/>
              </a:rPr>
              <a:t>Örn</a:t>
            </a:r>
            <a:r>
              <a:rPr lang="tr-TR" dirty="0">
                <a:ea typeface="+mn-lt"/>
                <a:cs typeface="+mn-lt"/>
              </a:rPr>
              <a:t>: Bayrak) göre çok daha yüksek bir "Durdurma </a:t>
            </a:r>
            <a:r>
              <a:rPr lang="tr-TR" dirty="0" err="1">
                <a:ea typeface="+mn-lt"/>
                <a:cs typeface="+mn-lt"/>
              </a:rPr>
              <a:t>Gücü"ne</a:t>
            </a:r>
            <a:r>
              <a:rPr lang="tr-TR" dirty="0">
                <a:ea typeface="+mn-lt"/>
                <a:cs typeface="+mn-lt"/>
              </a:rPr>
              <a:t> (</a:t>
            </a:r>
            <a:r>
              <a:rPr lang="tr-TR" dirty="0" err="1">
                <a:ea typeface="+mn-lt"/>
                <a:cs typeface="+mn-lt"/>
              </a:rPr>
              <a:t>Stopping</a:t>
            </a:r>
            <a:r>
              <a:rPr lang="tr-TR" dirty="0">
                <a:ea typeface="+mn-lt"/>
                <a:cs typeface="+mn-lt"/>
              </a:rPr>
              <a:t> </a:t>
            </a:r>
            <a:r>
              <a:rPr lang="tr-TR" dirty="0" err="1">
                <a:ea typeface="+mn-lt"/>
                <a:cs typeface="+mn-lt"/>
              </a:rPr>
              <a:t>Power</a:t>
            </a:r>
            <a:r>
              <a:rPr lang="tr-TR" dirty="0">
                <a:ea typeface="+mn-lt"/>
                <a:cs typeface="+mn-lt"/>
              </a:rPr>
              <a:t>) sahiptir. Kullanıcıyı durdurmak, tıklatmanın (CTR) ilk ve en kritik adımıdır.</a:t>
            </a:r>
            <a:endParaRPr lang="tr-TR" dirty="0"/>
          </a:p>
        </p:txBody>
      </p:sp>
    </p:spTree>
    <p:extLst>
      <p:ext uri="{BB962C8B-B14F-4D97-AF65-F5344CB8AC3E}">
        <p14:creationId xmlns:p14="http://schemas.microsoft.com/office/powerpoint/2010/main" val="260523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6FE979-4E04-B483-E0B3-0D2DAD70D00C}"/>
              </a:ext>
            </a:extLst>
          </p:cNvPr>
          <p:cNvSpPr>
            <a:spLocks noGrp="1"/>
          </p:cNvSpPr>
          <p:nvPr>
            <p:ph type="title"/>
          </p:nvPr>
        </p:nvSpPr>
        <p:spPr/>
        <p:txBody>
          <a:bodyPr>
            <a:normAutofit fontScale="90000"/>
          </a:bodyPr>
          <a:lstStyle/>
          <a:p>
            <a:r>
              <a:rPr lang="tr-TR" b="0" dirty="0">
                <a:ea typeface="+mj-lt"/>
                <a:cs typeface="+mj-lt"/>
              </a:rPr>
              <a:t>1- PAZAR KONUMLANDIRMA VE STRATEJİK KURULUM</a:t>
            </a:r>
            <a:endParaRPr lang="tr-TR" dirty="0"/>
          </a:p>
        </p:txBody>
      </p:sp>
      <p:graphicFrame>
        <p:nvGraphicFramePr>
          <p:cNvPr id="5" name="İçerik Yer Tutucusu 2">
            <a:extLst>
              <a:ext uri="{FF2B5EF4-FFF2-40B4-BE49-F238E27FC236}">
                <a16:creationId xmlns:a16="http://schemas.microsoft.com/office/drawing/2014/main" id="{261ECBCC-4E5B-E0C4-7D8B-7AF48FB8586A}"/>
              </a:ext>
            </a:extLst>
          </p:cNvPr>
          <p:cNvGraphicFramePr>
            <a:graphicFrameLocks noGrp="1"/>
          </p:cNvGraphicFramePr>
          <p:nvPr>
            <p:ph idx="1"/>
          </p:nvPr>
        </p:nvGraphicFramePr>
        <p:xfrm>
          <a:off x="640080" y="2633472"/>
          <a:ext cx="10890928"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7781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metin, ekran görüntüsü, insan yüzü içeren bir resim&#10;&#10;Yapay zeka tarafından oluşturulmuş içerik yanlış olabilir.">
            <a:extLst>
              <a:ext uri="{FF2B5EF4-FFF2-40B4-BE49-F238E27FC236}">
                <a16:creationId xmlns:a16="http://schemas.microsoft.com/office/drawing/2014/main" id="{00E675E3-86D9-0D62-C5B6-BB20ADD4FEF4}"/>
              </a:ext>
            </a:extLst>
          </p:cNvPr>
          <p:cNvPicPr>
            <a:picLocks noGrp="1" noChangeAspect="1"/>
          </p:cNvPicPr>
          <p:nvPr>
            <p:ph idx="1"/>
          </p:nvPr>
        </p:nvPicPr>
        <p:blipFill>
          <a:blip r:embed="rId2"/>
          <a:stretch>
            <a:fillRect/>
          </a:stretch>
        </p:blipFill>
        <p:spPr>
          <a:xfrm>
            <a:off x="36825" y="90"/>
            <a:ext cx="5889377" cy="6860689"/>
          </a:xfrm>
          <a:prstGeom prst="rect">
            <a:avLst/>
          </a:prstGeom>
        </p:spPr>
      </p:pic>
      <p:pic>
        <p:nvPicPr>
          <p:cNvPr id="5" name="Resim 4" descr="metin, ekran görüntüsü, insan yüzü içeren bir resim&#10;&#10;Yapay zeka tarafından oluşturulmuş içerik yanlış olabilir.">
            <a:extLst>
              <a:ext uri="{FF2B5EF4-FFF2-40B4-BE49-F238E27FC236}">
                <a16:creationId xmlns:a16="http://schemas.microsoft.com/office/drawing/2014/main" id="{6403B212-1379-E683-528F-4895E015ECD5}"/>
              </a:ext>
            </a:extLst>
          </p:cNvPr>
          <p:cNvPicPr>
            <a:picLocks noChangeAspect="1"/>
          </p:cNvPicPr>
          <p:nvPr/>
        </p:nvPicPr>
        <p:blipFill>
          <a:blip r:embed="rId3"/>
          <a:stretch>
            <a:fillRect/>
          </a:stretch>
        </p:blipFill>
        <p:spPr>
          <a:xfrm>
            <a:off x="5930433" y="2241"/>
            <a:ext cx="6214222" cy="6853518"/>
          </a:xfrm>
          <a:prstGeom prst="rect">
            <a:avLst/>
          </a:prstGeom>
        </p:spPr>
      </p:pic>
    </p:spTree>
    <p:extLst>
      <p:ext uri="{BB962C8B-B14F-4D97-AF65-F5344CB8AC3E}">
        <p14:creationId xmlns:p14="http://schemas.microsoft.com/office/powerpoint/2010/main" val="2302704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1BC6705A-183B-400B-325E-F1D62CE0C3CE}"/>
              </a:ext>
            </a:extLst>
          </p:cNvPr>
          <p:cNvSpPr>
            <a:spLocks noGrp="1"/>
          </p:cNvSpPr>
          <p:nvPr>
            <p:ph type="title"/>
          </p:nvPr>
        </p:nvSpPr>
        <p:spPr>
          <a:xfrm>
            <a:off x="640080" y="914399"/>
            <a:ext cx="3000587" cy="4160520"/>
          </a:xfrm>
        </p:spPr>
        <p:txBody>
          <a:bodyPr anchor="t">
            <a:normAutofit/>
          </a:bodyPr>
          <a:lstStyle/>
          <a:p>
            <a:r>
              <a:rPr lang="tr-TR" sz="3600" b="0">
                <a:ea typeface="+mj-lt"/>
                <a:cs typeface="+mj-lt"/>
              </a:rPr>
              <a:t>4- NÖRO-PSİKOLOJİK BAĞLILIK TASARIMI</a:t>
            </a:r>
            <a:endParaRPr lang="tr-TR" sz="3600"/>
          </a:p>
        </p:txBody>
      </p:sp>
      <p:cxnSp>
        <p:nvCxnSpPr>
          <p:cNvPr id="16" name="Straight Connector 15">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0" name="İçerik Yer Tutucusu 2">
            <a:extLst>
              <a:ext uri="{FF2B5EF4-FFF2-40B4-BE49-F238E27FC236}">
                <a16:creationId xmlns:a16="http://schemas.microsoft.com/office/drawing/2014/main" id="{DD0E1BAB-B1E8-4FF5-229A-76978D64ACE1}"/>
              </a:ext>
            </a:extLst>
          </p:cNvPr>
          <p:cNvGraphicFramePr>
            <a:graphicFrameLocks noGrp="1"/>
          </p:cNvGraphicFramePr>
          <p:nvPr>
            <p:ph idx="1"/>
            <p:extLst>
              <p:ext uri="{D42A27DB-BD31-4B8C-83A1-F6EECF244321}">
                <p14:modId xmlns:p14="http://schemas.microsoft.com/office/powerpoint/2010/main" val="2569972842"/>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5125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3864CF-84BA-15F5-966B-95B0B2B012E4}"/>
              </a:ext>
            </a:extLst>
          </p:cNvPr>
          <p:cNvSpPr>
            <a:spLocks noGrp="1"/>
          </p:cNvSpPr>
          <p:nvPr>
            <p:ph type="title"/>
          </p:nvPr>
        </p:nvSpPr>
        <p:spPr/>
        <p:txBody>
          <a:bodyPr>
            <a:normAutofit/>
          </a:bodyPr>
          <a:lstStyle/>
          <a:p>
            <a:r>
              <a:rPr lang="tr-TR" b="0" dirty="0">
                <a:ea typeface="+mj-lt"/>
                <a:cs typeface="+mj-lt"/>
              </a:rPr>
              <a:t>Öz-Yeterlilik Algısı ve Dopaminerjik Ödül </a:t>
            </a:r>
            <a:endParaRPr lang="tr-TR" b="0" dirty="0"/>
          </a:p>
        </p:txBody>
      </p:sp>
      <p:sp>
        <p:nvSpPr>
          <p:cNvPr id="3" name="İçerik Yer Tutucusu 2">
            <a:extLst>
              <a:ext uri="{FF2B5EF4-FFF2-40B4-BE49-F238E27FC236}">
                <a16:creationId xmlns:a16="http://schemas.microsoft.com/office/drawing/2014/main" id="{08A34C3B-79C2-959D-67D0-F205610875EC}"/>
              </a:ext>
            </a:extLst>
          </p:cNvPr>
          <p:cNvSpPr>
            <a:spLocks noGrp="1"/>
          </p:cNvSpPr>
          <p:nvPr>
            <p:ph idx="1"/>
          </p:nvPr>
        </p:nvSpPr>
        <p:spPr/>
        <p:txBody>
          <a:bodyPr vert="horz" lIns="91440" tIns="45720" rIns="91440" bIns="45720" rtlCol="0" anchor="t">
            <a:normAutofit/>
          </a:bodyPr>
          <a:lstStyle/>
          <a:p>
            <a:r>
              <a:rPr lang="tr-TR" b="1" dirty="0">
                <a:ea typeface="+mn-lt"/>
                <a:cs typeface="+mn-lt"/>
              </a:rPr>
              <a:t>Öz-Yeterlilik (Self-</a:t>
            </a:r>
            <a:r>
              <a:rPr lang="tr-TR" b="1" err="1">
                <a:ea typeface="+mn-lt"/>
                <a:cs typeface="+mn-lt"/>
              </a:rPr>
              <a:t>Efficacy</a:t>
            </a:r>
            <a:r>
              <a:rPr lang="tr-TR" b="1" dirty="0">
                <a:ea typeface="+mn-lt"/>
                <a:cs typeface="+mn-lt"/>
              </a:rPr>
              <a:t>) İllüzyonu:</a:t>
            </a:r>
            <a:r>
              <a:rPr lang="tr-TR" dirty="0">
                <a:ea typeface="+mn-lt"/>
                <a:cs typeface="+mn-lt"/>
              </a:rPr>
              <a:t> İnsan beyni, kendini "yeterli" ve "zeki" hissettiren eylemlere bağımlılık geliştirir. Kullanıcıya çözemeyeceği karmaşık bilgi sunmak yerine, basit sorularla (</a:t>
            </a:r>
            <a:r>
              <a:rPr lang="tr-TR" err="1">
                <a:ea typeface="+mn-lt"/>
                <a:cs typeface="+mn-lt"/>
              </a:rPr>
              <a:t>Gamification</a:t>
            </a:r>
            <a:r>
              <a:rPr lang="tr-TR" dirty="0">
                <a:ea typeface="+mn-lt"/>
                <a:cs typeface="+mn-lt"/>
              </a:rPr>
              <a:t>) "başardım" hissi yaşatmak, ego tatmini sağlar.</a:t>
            </a:r>
          </a:p>
          <a:p>
            <a:r>
              <a:rPr lang="tr-TR" b="1" dirty="0">
                <a:ea typeface="+mn-lt"/>
                <a:cs typeface="+mn-lt"/>
              </a:rPr>
              <a:t>Değişken Oranlı Pekiştirme:</a:t>
            </a:r>
            <a:r>
              <a:rPr lang="tr-TR" dirty="0">
                <a:ea typeface="+mn-lt"/>
                <a:cs typeface="+mn-lt"/>
              </a:rPr>
              <a:t> Tıpkı </a:t>
            </a:r>
            <a:r>
              <a:rPr lang="tr-TR" dirty="0" err="1">
                <a:ea typeface="+mn-lt"/>
                <a:cs typeface="+mn-lt"/>
              </a:rPr>
              <a:t>Duolingo'nun</a:t>
            </a:r>
            <a:r>
              <a:rPr lang="tr-TR" dirty="0">
                <a:ea typeface="+mn-lt"/>
                <a:cs typeface="+mn-lt"/>
              </a:rPr>
              <a:t> yaptığı gibi, kullanıcıya sürekli küçük başarılar (dopamin dozları) verip, araya nadiren zorlayıcı içerik koymak, beyindeki ödül merkezini (</a:t>
            </a:r>
            <a:r>
              <a:rPr lang="tr-TR" dirty="0" err="1">
                <a:ea typeface="+mn-lt"/>
                <a:cs typeface="+mn-lt"/>
              </a:rPr>
              <a:t>Nucleus</a:t>
            </a:r>
            <a:r>
              <a:rPr lang="tr-TR" dirty="0">
                <a:ea typeface="+mn-lt"/>
                <a:cs typeface="+mn-lt"/>
              </a:rPr>
              <a:t> </a:t>
            </a:r>
            <a:r>
              <a:rPr lang="tr-TR" dirty="0" err="1">
                <a:ea typeface="+mn-lt"/>
                <a:cs typeface="+mn-lt"/>
              </a:rPr>
              <a:t>Accumbens</a:t>
            </a:r>
            <a:r>
              <a:rPr lang="tr-TR" dirty="0">
                <a:ea typeface="+mn-lt"/>
                <a:cs typeface="+mn-lt"/>
              </a:rPr>
              <a:t>) aktif tutar. Kullanıcı, egosunu besleyen kaynağa (sizin hesabınıza) biyolojik bir sadakat geliştirir.</a:t>
            </a:r>
            <a:endParaRPr lang="tr-TR" dirty="0"/>
          </a:p>
        </p:txBody>
      </p:sp>
    </p:spTree>
    <p:extLst>
      <p:ext uri="{BB962C8B-B14F-4D97-AF65-F5344CB8AC3E}">
        <p14:creationId xmlns:p14="http://schemas.microsoft.com/office/powerpoint/2010/main" val="266917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D12FC85-4F81-D47D-12B8-F9178A7B531E}"/>
              </a:ext>
            </a:extLst>
          </p:cNvPr>
          <p:cNvSpPr>
            <a:spLocks noGrp="1"/>
          </p:cNvSpPr>
          <p:nvPr>
            <p:ph type="title"/>
          </p:nvPr>
        </p:nvSpPr>
        <p:spPr/>
        <p:txBody>
          <a:bodyPr/>
          <a:lstStyle/>
          <a:p>
            <a:r>
              <a:rPr lang="tr-TR" b="0" dirty="0">
                <a:ea typeface="+mj-lt"/>
                <a:cs typeface="+mj-lt"/>
              </a:rPr>
              <a:t>Bilişsel Yük Teorisi ve Pasif Tüketim</a:t>
            </a:r>
            <a:endParaRPr lang="tr-TR" dirty="0"/>
          </a:p>
        </p:txBody>
      </p:sp>
      <p:sp>
        <p:nvSpPr>
          <p:cNvPr id="3" name="İçerik Yer Tutucusu 2">
            <a:extLst>
              <a:ext uri="{FF2B5EF4-FFF2-40B4-BE49-F238E27FC236}">
                <a16:creationId xmlns:a16="http://schemas.microsoft.com/office/drawing/2014/main" id="{39827356-4D49-53C1-158A-1E131188D20A}"/>
              </a:ext>
            </a:extLst>
          </p:cNvPr>
          <p:cNvSpPr>
            <a:spLocks noGrp="1"/>
          </p:cNvSpPr>
          <p:nvPr>
            <p:ph idx="1"/>
          </p:nvPr>
        </p:nvSpPr>
        <p:spPr/>
        <p:txBody>
          <a:bodyPr vert="horz" lIns="91440" tIns="45720" rIns="91440" bIns="45720" rtlCol="0" anchor="t">
            <a:normAutofit/>
          </a:bodyPr>
          <a:lstStyle/>
          <a:p>
            <a:r>
              <a:rPr lang="tr-TR" b="1" dirty="0">
                <a:ea typeface="+mn-lt"/>
                <a:cs typeface="+mn-lt"/>
              </a:rPr>
              <a:t>Pasif Alıcı Modu:</a:t>
            </a:r>
            <a:r>
              <a:rPr lang="tr-TR" dirty="0">
                <a:ea typeface="+mn-lt"/>
                <a:cs typeface="+mn-lt"/>
              </a:rPr>
              <a:t> Instagram kullanıcısı "aktif arayıcı" (Google kullanıcısı) değil, "pasif </a:t>
            </a:r>
            <a:r>
              <a:rPr lang="tr-TR" dirty="0" err="1">
                <a:ea typeface="+mn-lt"/>
                <a:cs typeface="+mn-lt"/>
              </a:rPr>
              <a:t>alıcı"dır</a:t>
            </a:r>
            <a:r>
              <a:rPr lang="tr-TR" dirty="0">
                <a:ea typeface="+mn-lt"/>
                <a:cs typeface="+mn-lt"/>
              </a:rPr>
              <a:t>. Beyin bu moddayken enerji tasarrufu yapar. Yüksek bilişsel yük (</a:t>
            </a:r>
            <a:r>
              <a:rPr lang="tr-TR" dirty="0" err="1">
                <a:ea typeface="+mn-lt"/>
                <a:cs typeface="+mn-lt"/>
              </a:rPr>
              <a:t>Cognitive</a:t>
            </a:r>
            <a:r>
              <a:rPr lang="tr-TR" dirty="0">
                <a:ea typeface="+mn-lt"/>
                <a:cs typeface="+mn-lt"/>
              </a:rPr>
              <a:t> </a:t>
            </a:r>
            <a:r>
              <a:rPr lang="tr-TR" dirty="0" err="1">
                <a:ea typeface="+mn-lt"/>
                <a:cs typeface="+mn-lt"/>
              </a:rPr>
              <a:t>Load</a:t>
            </a:r>
            <a:r>
              <a:rPr lang="tr-TR" dirty="0">
                <a:ea typeface="+mn-lt"/>
                <a:cs typeface="+mn-lt"/>
              </a:rPr>
              <a:t>) gerektiren karmaşık içerikler, beyinde "işlem hatası" yaratır ve kaçınma davranışını tetikler.</a:t>
            </a:r>
          </a:p>
          <a:p>
            <a:r>
              <a:rPr lang="tr-TR" b="1" dirty="0">
                <a:ea typeface="+mn-lt"/>
                <a:cs typeface="+mn-lt"/>
              </a:rPr>
              <a:t>Bilgi Ekonomisi:</a:t>
            </a:r>
            <a:r>
              <a:rPr lang="tr-TR" dirty="0">
                <a:ea typeface="+mn-lt"/>
                <a:cs typeface="+mn-lt"/>
              </a:rPr>
              <a:t> İçerik, kullanıcının glikoz harcamadan tüketebileceği kadar basitleştirilmelidir. Bilgiyi "hap" (</a:t>
            </a:r>
            <a:r>
              <a:rPr lang="tr-TR" dirty="0" err="1">
                <a:ea typeface="+mn-lt"/>
                <a:cs typeface="+mn-lt"/>
              </a:rPr>
              <a:t>Snackable</a:t>
            </a:r>
            <a:r>
              <a:rPr lang="tr-TR" dirty="0">
                <a:ea typeface="+mn-lt"/>
                <a:cs typeface="+mn-lt"/>
              </a:rPr>
              <a:t>) formunda sunmak, kullanıcının analiz mekanizmasını devre dışı bırakarak mesajı doğrudan bilinçaltına iletmeyi sağlar.</a:t>
            </a:r>
            <a:endParaRPr lang="tr-TR" dirty="0"/>
          </a:p>
        </p:txBody>
      </p:sp>
    </p:spTree>
    <p:extLst>
      <p:ext uri="{BB962C8B-B14F-4D97-AF65-F5344CB8AC3E}">
        <p14:creationId xmlns:p14="http://schemas.microsoft.com/office/powerpoint/2010/main" val="622902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yazı tipi, sayı, numara içeren bir resim&#10;&#10;Yapay zeka tarafından oluşturulmuş içerik yanlış olabilir.">
            <a:extLst>
              <a:ext uri="{FF2B5EF4-FFF2-40B4-BE49-F238E27FC236}">
                <a16:creationId xmlns:a16="http://schemas.microsoft.com/office/drawing/2014/main" id="{070507A8-A07B-E398-F531-41130068FBF6}"/>
              </a:ext>
            </a:extLst>
          </p:cNvPr>
          <p:cNvPicPr>
            <a:picLocks noChangeAspect="1"/>
          </p:cNvPicPr>
          <p:nvPr/>
        </p:nvPicPr>
        <p:blipFill>
          <a:blip r:embed="rId2"/>
          <a:stretch>
            <a:fillRect/>
          </a:stretch>
        </p:blipFill>
        <p:spPr>
          <a:xfrm>
            <a:off x="169" y="0"/>
            <a:ext cx="6375812" cy="6858000"/>
          </a:xfrm>
          <a:prstGeom prst="rect">
            <a:avLst/>
          </a:prstGeom>
        </p:spPr>
      </p:pic>
      <p:pic>
        <p:nvPicPr>
          <p:cNvPr id="8" name="Resim 7" descr="metin, çizgi film, ekran görüntüsü, insan yüzü içeren bir resim&#10;&#10;Yapay zeka tarafından oluşturulmuş içerik yanlış olabilir.">
            <a:extLst>
              <a:ext uri="{FF2B5EF4-FFF2-40B4-BE49-F238E27FC236}">
                <a16:creationId xmlns:a16="http://schemas.microsoft.com/office/drawing/2014/main" id="{3CBBFA14-AF03-439B-68A9-5B5A542EAD29}"/>
              </a:ext>
            </a:extLst>
          </p:cNvPr>
          <p:cNvPicPr>
            <a:picLocks noChangeAspect="1"/>
          </p:cNvPicPr>
          <p:nvPr/>
        </p:nvPicPr>
        <p:blipFill>
          <a:blip r:embed="rId3"/>
          <a:stretch>
            <a:fillRect/>
          </a:stretch>
        </p:blipFill>
        <p:spPr>
          <a:xfrm>
            <a:off x="6352615" y="0"/>
            <a:ext cx="6389594" cy="6858000"/>
          </a:xfrm>
          <a:prstGeom prst="rect">
            <a:avLst/>
          </a:prstGeom>
        </p:spPr>
      </p:pic>
    </p:spTree>
    <p:extLst>
      <p:ext uri="{BB962C8B-B14F-4D97-AF65-F5344CB8AC3E}">
        <p14:creationId xmlns:p14="http://schemas.microsoft.com/office/powerpoint/2010/main" val="4113747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5D2F8E-4236-60C4-0BF1-601C5AAD13E4}"/>
              </a:ext>
            </a:extLst>
          </p:cNvPr>
          <p:cNvSpPr>
            <a:spLocks noGrp="1"/>
          </p:cNvSpPr>
          <p:nvPr>
            <p:ph type="title"/>
          </p:nvPr>
        </p:nvSpPr>
        <p:spPr/>
        <p:txBody>
          <a:bodyPr/>
          <a:lstStyle/>
          <a:p>
            <a:r>
              <a:rPr lang="tr-TR" b="0" dirty="0">
                <a:ea typeface="+mj-lt"/>
                <a:cs typeface="+mj-lt"/>
              </a:rPr>
              <a:t>Kayıptan Kaçınma ve Kabile Aidiyeti</a:t>
            </a:r>
            <a:endParaRPr lang="tr-TR" dirty="0"/>
          </a:p>
        </p:txBody>
      </p:sp>
      <p:sp>
        <p:nvSpPr>
          <p:cNvPr id="3" name="İçerik Yer Tutucusu 2">
            <a:extLst>
              <a:ext uri="{FF2B5EF4-FFF2-40B4-BE49-F238E27FC236}">
                <a16:creationId xmlns:a16="http://schemas.microsoft.com/office/drawing/2014/main" id="{33D5D1EB-D2E8-3E0B-B0C6-5AECA6C869E6}"/>
              </a:ext>
            </a:extLst>
          </p:cNvPr>
          <p:cNvSpPr>
            <a:spLocks noGrp="1"/>
          </p:cNvSpPr>
          <p:nvPr>
            <p:ph idx="1"/>
          </p:nvPr>
        </p:nvSpPr>
        <p:spPr/>
        <p:txBody>
          <a:bodyPr vert="horz" lIns="91440" tIns="45720" rIns="91440" bIns="45720" rtlCol="0" anchor="t">
            <a:normAutofit/>
          </a:bodyPr>
          <a:lstStyle/>
          <a:p>
            <a:r>
              <a:rPr lang="tr-TR" b="1" dirty="0">
                <a:ea typeface="+mn-lt"/>
                <a:cs typeface="+mn-lt"/>
              </a:rPr>
              <a:t>Kayıptan Kaçınma (</a:t>
            </a:r>
            <a:r>
              <a:rPr lang="tr-TR" b="1" dirty="0" err="1">
                <a:ea typeface="+mn-lt"/>
                <a:cs typeface="+mn-lt"/>
              </a:rPr>
              <a:t>Loss</a:t>
            </a:r>
            <a:r>
              <a:rPr lang="tr-TR" b="1" dirty="0">
                <a:ea typeface="+mn-lt"/>
                <a:cs typeface="+mn-lt"/>
              </a:rPr>
              <a:t> </a:t>
            </a:r>
            <a:r>
              <a:rPr lang="tr-TR" b="1" dirty="0" err="1">
                <a:ea typeface="+mn-lt"/>
                <a:cs typeface="+mn-lt"/>
              </a:rPr>
              <a:t>Aversion</a:t>
            </a:r>
            <a:r>
              <a:rPr lang="tr-TR" b="1" dirty="0">
                <a:ea typeface="+mn-lt"/>
                <a:cs typeface="+mn-lt"/>
              </a:rPr>
              <a:t>):</a:t>
            </a:r>
            <a:r>
              <a:rPr lang="tr-TR" dirty="0">
                <a:ea typeface="+mn-lt"/>
                <a:cs typeface="+mn-lt"/>
              </a:rPr>
              <a:t> Evrimsel psikolojide, bir şeyi kaybetme korkusu, bir şeyi kazanma arzusundan 2 kat daha güçlüdür. Özgün imgeler ve dil kullanarak yaratılan "Kabile Kimliği", kullanıcıda "Bunu takip etmezsem grubun dışında kalırım" (FOMO) korkusunu tetikler.</a:t>
            </a:r>
            <a:endParaRPr lang="tr-TR">
              <a:ea typeface="+mn-lt"/>
              <a:cs typeface="+mn-lt"/>
            </a:endParaRPr>
          </a:p>
          <a:p>
            <a:r>
              <a:rPr lang="tr-TR" b="1" dirty="0">
                <a:ea typeface="+mn-lt"/>
                <a:cs typeface="+mn-lt"/>
              </a:rPr>
              <a:t>Kaynak İzleme Hatası (Source </a:t>
            </a:r>
            <a:r>
              <a:rPr lang="tr-TR" b="1" dirty="0" err="1">
                <a:ea typeface="+mn-lt"/>
                <a:cs typeface="+mn-lt"/>
              </a:rPr>
              <a:t>Monitoring</a:t>
            </a:r>
            <a:r>
              <a:rPr lang="tr-TR" b="1" dirty="0">
                <a:ea typeface="+mn-lt"/>
                <a:cs typeface="+mn-lt"/>
              </a:rPr>
              <a:t> </a:t>
            </a:r>
            <a:r>
              <a:rPr lang="tr-TR" b="1" dirty="0" err="1">
                <a:ea typeface="+mn-lt"/>
                <a:cs typeface="+mn-lt"/>
              </a:rPr>
              <a:t>Error</a:t>
            </a:r>
            <a:r>
              <a:rPr lang="tr-TR" b="1" dirty="0">
                <a:ea typeface="+mn-lt"/>
                <a:cs typeface="+mn-lt"/>
              </a:rPr>
              <a:t>):</a:t>
            </a:r>
            <a:r>
              <a:rPr lang="tr-TR" dirty="0">
                <a:ea typeface="+mn-lt"/>
                <a:cs typeface="+mn-lt"/>
              </a:rPr>
              <a:t> Kendine has renk ve font kullanımı, bir süre sonra o bilginin kaynağıyla bütünleşir. Başka bir içerik (çalıntı bile olsa) sizin marka kimliğinizle sunulduğunda, beyin orijinal kaynağı değil, görsel kodlamayı hatırlar ve sadakati görselin sahibine yönlendirir.</a:t>
            </a:r>
          </a:p>
        </p:txBody>
      </p:sp>
    </p:spTree>
    <p:extLst>
      <p:ext uri="{BB962C8B-B14F-4D97-AF65-F5344CB8AC3E}">
        <p14:creationId xmlns:p14="http://schemas.microsoft.com/office/powerpoint/2010/main" val="199411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Disney Channel - Vikipedi">
            <a:extLst>
              <a:ext uri="{FF2B5EF4-FFF2-40B4-BE49-F238E27FC236}">
                <a16:creationId xmlns:a16="http://schemas.microsoft.com/office/drawing/2014/main" id="{1FB5F83A-8EF1-8BA3-6DD5-E4C91DD4800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26747" y="2158794"/>
            <a:ext cx="4940913" cy="2063613"/>
          </a:xfrm>
          <a:prstGeom prst="rect">
            <a:avLst/>
          </a:prstGeom>
        </p:spPr>
      </p:pic>
      <p:pic>
        <p:nvPicPr>
          <p:cNvPr id="7" name="Resim 6" descr="Duolingo: Dil Dersleri - Google Play'de Uygulamalar">
            <a:extLst>
              <a:ext uri="{FF2B5EF4-FFF2-40B4-BE49-F238E27FC236}">
                <a16:creationId xmlns:a16="http://schemas.microsoft.com/office/drawing/2014/main" id="{39EAE7FF-A0D3-A05C-10D1-205B157C7D4F}"/>
              </a:ext>
            </a:extLst>
          </p:cNvPr>
          <p:cNvPicPr>
            <a:picLocks noChangeAspect="1"/>
          </p:cNvPicPr>
          <p:nvPr/>
        </p:nvPicPr>
        <p:blipFill>
          <a:blip r:embed="rId4"/>
          <a:stretch>
            <a:fillRect/>
          </a:stretch>
        </p:blipFill>
        <p:spPr>
          <a:xfrm>
            <a:off x="7115589" y="1281043"/>
            <a:ext cx="3869083" cy="3810001"/>
          </a:xfrm>
          <a:prstGeom prst="rect">
            <a:avLst/>
          </a:prstGeom>
        </p:spPr>
      </p:pic>
      <p:sp>
        <p:nvSpPr>
          <p:cNvPr id="8" name="Metin kutusu 7">
            <a:extLst>
              <a:ext uri="{FF2B5EF4-FFF2-40B4-BE49-F238E27FC236}">
                <a16:creationId xmlns:a16="http://schemas.microsoft.com/office/drawing/2014/main" id="{AE2403AE-B9CE-B2C9-2DAC-4939E532780A}"/>
              </a:ext>
            </a:extLst>
          </p:cNvPr>
          <p:cNvSpPr txBox="1"/>
          <p:nvPr/>
        </p:nvSpPr>
        <p:spPr>
          <a:xfrm>
            <a:off x="7233089" y="5089780"/>
            <a:ext cx="388067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800" dirty="0">
                <a:ea typeface="+mn-lt"/>
                <a:cs typeface="+mn-lt"/>
              </a:rPr>
              <a:t>https://play-lh.googleusercontent.com/tw_coGKgk1K_zO-Ypf9zBKV1s-KT3dYN1MIUxIqtnbfmON5x_YmuoAr31gE4oSfJHNtA-aStTd-qe9R8S6NVyA</a:t>
            </a:r>
            <a:endParaRPr lang="tr-TR" sz="800"/>
          </a:p>
        </p:txBody>
      </p:sp>
      <p:sp>
        <p:nvSpPr>
          <p:cNvPr id="9" name="Metin kutusu 8">
            <a:extLst>
              <a:ext uri="{FF2B5EF4-FFF2-40B4-BE49-F238E27FC236}">
                <a16:creationId xmlns:a16="http://schemas.microsoft.com/office/drawing/2014/main" id="{109ED19E-BB4D-0C73-7DD6-E91353F91EBC}"/>
              </a:ext>
            </a:extLst>
          </p:cNvPr>
          <p:cNvSpPr txBox="1"/>
          <p:nvPr/>
        </p:nvSpPr>
        <p:spPr>
          <a:xfrm>
            <a:off x="1357958" y="4471345"/>
            <a:ext cx="388067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800" dirty="0">
                <a:ea typeface="+mn-lt"/>
                <a:cs typeface="+mn-lt"/>
              </a:rPr>
              <a:t>https://upload.wikimedia.org/wikipedia/commons/f/ff/2024_Disney_Channel_text_logo.svg</a:t>
            </a:r>
            <a:endParaRPr lang="tr-TR" dirty="0"/>
          </a:p>
        </p:txBody>
      </p:sp>
    </p:spTree>
    <p:extLst>
      <p:ext uri="{BB962C8B-B14F-4D97-AF65-F5344CB8AC3E}">
        <p14:creationId xmlns:p14="http://schemas.microsoft.com/office/powerpoint/2010/main" val="3251101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17F6B5-7FEB-1CA5-106F-6EE574652B86}"/>
              </a:ext>
            </a:extLst>
          </p:cNvPr>
          <p:cNvSpPr>
            <a:spLocks noGrp="1"/>
          </p:cNvSpPr>
          <p:nvPr>
            <p:ph type="title"/>
          </p:nvPr>
        </p:nvSpPr>
        <p:spPr/>
        <p:txBody>
          <a:bodyPr/>
          <a:lstStyle/>
          <a:p>
            <a:r>
              <a:rPr lang="tr-TR" b="0" dirty="0">
                <a:ea typeface="+mj-lt"/>
                <a:cs typeface="+mj-lt"/>
              </a:rPr>
              <a:t>İşitsel Çapalama ve Klasik Şartlanma</a:t>
            </a:r>
            <a:endParaRPr lang="tr-TR" dirty="0"/>
          </a:p>
        </p:txBody>
      </p:sp>
      <p:sp>
        <p:nvSpPr>
          <p:cNvPr id="3" name="İçerik Yer Tutucusu 2">
            <a:extLst>
              <a:ext uri="{FF2B5EF4-FFF2-40B4-BE49-F238E27FC236}">
                <a16:creationId xmlns:a16="http://schemas.microsoft.com/office/drawing/2014/main" id="{C92D4107-C92F-A3AF-93D3-6F2B9BF6B0FD}"/>
              </a:ext>
            </a:extLst>
          </p:cNvPr>
          <p:cNvSpPr>
            <a:spLocks noGrp="1"/>
          </p:cNvSpPr>
          <p:nvPr>
            <p:ph idx="1"/>
          </p:nvPr>
        </p:nvSpPr>
        <p:spPr/>
        <p:txBody>
          <a:bodyPr vert="horz" lIns="91440" tIns="45720" rIns="91440" bIns="45720" rtlCol="0" anchor="t">
            <a:normAutofit/>
          </a:bodyPr>
          <a:lstStyle/>
          <a:p>
            <a:r>
              <a:rPr lang="tr-TR" b="1" dirty="0">
                <a:ea typeface="+mn-lt"/>
                <a:cs typeface="+mn-lt"/>
              </a:rPr>
              <a:t>İşitsel Aşinalık (</a:t>
            </a:r>
            <a:r>
              <a:rPr lang="tr-TR" b="1" dirty="0" err="1">
                <a:ea typeface="+mn-lt"/>
                <a:cs typeface="+mn-lt"/>
              </a:rPr>
              <a:t>Auditory</a:t>
            </a:r>
            <a:r>
              <a:rPr lang="tr-TR" b="1" dirty="0">
                <a:ea typeface="+mn-lt"/>
                <a:cs typeface="+mn-lt"/>
              </a:rPr>
              <a:t> </a:t>
            </a:r>
            <a:r>
              <a:rPr lang="tr-TR" b="1" dirty="0" err="1">
                <a:ea typeface="+mn-lt"/>
                <a:cs typeface="+mn-lt"/>
              </a:rPr>
              <a:t>Familiarity</a:t>
            </a:r>
            <a:r>
              <a:rPr lang="tr-TR" b="1" dirty="0">
                <a:ea typeface="+mn-lt"/>
                <a:cs typeface="+mn-lt"/>
              </a:rPr>
              <a:t>):</a:t>
            </a:r>
            <a:r>
              <a:rPr lang="tr-TR" dirty="0">
                <a:ea typeface="+mn-lt"/>
                <a:cs typeface="+mn-lt"/>
              </a:rPr>
              <a:t> İnsan beyni, tanıdık sesleri "güvenli" olarak kodlar. Trend olan bir müziği duymak, </a:t>
            </a:r>
            <a:r>
              <a:rPr lang="tr-TR" dirty="0" err="1">
                <a:ea typeface="+mn-lt"/>
                <a:cs typeface="+mn-lt"/>
              </a:rPr>
              <a:t>Pavlovyan</a:t>
            </a:r>
            <a:r>
              <a:rPr lang="tr-TR" dirty="0">
                <a:ea typeface="+mn-lt"/>
                <a:cs typeface="+mn-lt"/>
              </a:rPr>
              <a:t> bir şartlanma ile kullanıcının dikkatini videoya çabalar.</a:t>
            </a:r>
          </a:p>
          <a:p>
            <a:r>
              <a:rPr lang="tr-TR" b="1" dirty="0">
                <a:ea typeface="+mn-lt"/>
                <a:cs typeface="+mn-lt"/>
              </a:rPr>
              <a:t>Duygusal Bulaşma:</a:t>
            </a:r>
            <a:r>
              <a:rPr lang="tr-TR" dirty="0">
                <a:ea typeface="+mn-lt"/>
                <a:cs typeface="+mn-lt"/>
              </a:rPr>
              <a:t> Müzik, limbik sistemi (duygusal beyin) doğrudan etkiler. Popüler ve sevilen bir sesi kullanmak, kullanıcının o sese karşı hissettiği pozitif duyguyu, hatalı atıf (</a:t>
            </a:r>
            <a:r>
              <a:rPr lang="tr-TR" dirty="0" err="1">
                <a:ea typeface="+mn-lt"/>
                <a:cs typeface="+mn-lt"/>
              </a:rPr>
              <a:t>Misattribution</a:t>
            </a:r>
            <a:r>
              <a:rPr lang="tr-TR" dirty="0">
                <a:ea typeface="+mn-lt"/>
                <a:cs typeface="+mn-lt"/>
              </a:rPr>
              <a:t> of </a:t>
            </a:r>
            <a:r>
              <a:rPr lang="tr-TR" dirty="0" err="1">
                <a:ea typeface="+mn-lt"/>
                <a:cs typeface="+mn-lt"/>
              </a:rPr>
              <a:t>Arousal</a:t>
            </a:r>
            <a:r>
              <a:rPr lang="tr-TR" dirty="0">
                <a:ea typeface="+mn-lt"/>
                <a:cs typeface="+mn-lt"/>
              </a:rPr>
              <a:t>) yoluyla sizin içeriğinize transfer etmesini sağlar.</a:t>
            </a:r>
            <a:endParaRPr lang="tr-TR" dirty="0"/>
          </a:p>
        </p:txBody>
      </p:sp>
    </p:spTree>
    <p:extLst>
      <p:ext uri="{BB962C8B-B14F-4D97-AF65-F5344CB8AC3E}">
        <p14:creationId xmlns:p14="http://schemas.microsoft.com/office/powerpoint/2010/main" val="1527000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ekran görüntüsü, yazılım, yazı tipi içeren bir resim&#10;&#10;Yapay zeka tarafından oluşturulmuş içerik yanlış olabilir.">
            <a:extLst>
              <a:ext uri="{FF2B5EF4-FFF2-40B4-BE49-F238E27FC236}">
                <a16:creationId xmlns:a16="http://schemas.microsoft.com/office/drawing/2014/main" id="{B51D61F9-CBA5-1ADE-588E-8C11EBC636D1}"/>
              </a:ext>
            </a:extLst>
          </p:cNvPr>
          <p:cNvPicPr>
            <a:picLocks noGrp="1" noChangeAspect="1"/>
          </p:cNvPicPr>
          <p:nvPr>
            <p:ph idx="1"/>
          </p:nvPr>
        </p:nvPicPr>
        <p:blipFill>
          <a:blip r:embed="rId2"/>
          <a:stretch>
            <a:fillRect/>
          </a:stretch>
        </p:blipFill>
        <p:spPr>
          <a:xfrm>
            <a:off x="609767" y="623559"/>
            <a:ext cx="4866598" cy="5620246"/>
          </a:xfrm>
          <a:prstGeom prst="rect">
            <a:avLst/>
          </a:prstGeom>
        </p:spPr>
      </p:pic>
      <p:pic>
        <p:nvPicPr>
          <p:cNvPr id="7" name="Resim 6" descr="metin, ekran görüntüsü, multimedya, yazılım içeren bir resim&#10;&#10;Yapay zeka tarafından oluşturulmuş içerik yanlış olabilir.">
            <a:extLst>
              <a:ext uri="{FF2B5EF4-FFF2-40B4-BE49-F238E27FC236}">
                <a16:creationId xmlns:a16="http://schemas.microsoft.com/office/drawing/2014/main" id="{F7FD7DB1-77A2-0C86-DB2F-16240A810A88}"/>
              </a:ext>
            </a:extLst>
          </p:cNvPr>
          <p:cNvPicPr>
            <a:picLocks noChangeAspect="1"/>
          </p:cNvPicPr>
          <p:nvPr/>
        </p:nvPicPr>
        <p:blipFill>
          <a:blip r:embed="rId3"/>
          <a:stretch>
            <a:fillRect/>
          </a:stretch>
        </p:blipFill>
        <p:spPr>
          <a:xfrm>
            <a:off x="6516342" y="619125"/>
            <a:ext cx="4857750" cy="5619750"/>
          </a:xfrm>
          <a:prstGeom prst="rect">
            <a:avLst/>
          </a:prstGeom>
        </p:spPr>
      </p:pic>
      <p:sp>
        <p:nvSpPr>
          <p:cNvPr id="8" name="Metin kutusu 7">
            <a:extLst>
              <a:ext uri="{FF2B5EF4-FFF2-40B4-BE49-F238E27FC236}">
                <a16:creationId xmlns:a16="http://schemas.microsoft.com/office/drawing/2014/main" id="{91A1A9C6-2457-01F1-7B23-0A8212E4C425}"/>
              </a:ext>
            </a:extLst>
          </p:cNvPr>
          <p:cNvSpPr txBox="1"/>
          <p:nvPr/>
        </p:nvSpPr>
        <p:spPr>
          <a:xfrm>
            <a:off x="2327003" y="63871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err="1"/>
              <a:t>Daylight</a:t>
            </a:r>
          </a:p>
        </p:txBody>
      </p:sp>
      <p:sp>
        <p:nvSpPr>
          <p:cNvPr id="9" name="Metin kutusu 8">
            <a:extLst>
              <a:ext uri="{FF2B5EF4-FFF2-40B4-BE49-F238E27FC236}">
                <a16:creationId xmlns:a16="http://schemas.microsoft.com/office/drawing/2014/main" id="{05343CD5-0EEB-1CAF-AC4E-4AF607A27DEF}"/>
              </a:ext>
            </a:extLst>
          </p:cNvPr>
          <p:cNvSpPr txBox="1"/>
          <p:nvPr/>
        </p:nvSpPr>
        <p:spPr>
          <a:xfrm>
            <a:off x="8102742" y="63871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t>Vivaldi-4 </a:t>
            </a:r>
            <a:r>
              <a:rPr lang="tr-TR" dirty="0" err="1"/>
              <a:t>seasons</a:t>
            </a:r>
          </a:p>
        </p:txBody>
      </p:sp>
    </p:spTree>
    <p:extLst>
      <p:ext uri="{BB962C8B-B14F-4D97-AF65-F5344CB8AC3E}">
        <p14:creationId xmlns:p14="http://schemas.microsoft.com/office/powerpoint/2010/main" val="659678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3094C0F8-8BED-99A7-27B4-D01F9B2AD04E}"/>
              </a:ext>
            </a:extLst>
          </p:cNvPr>
          <p:cNvSpPr>
            <a:spLocks noGrp="1"/>
          </p:cNvSpPr>
          <p:nvPr>
            <p:ph type="title"/>
          </p:nvPr>
        </p:nvSpPr>
        <p:spPr>
          <a:xfrm>
            <a:off x="640080" y="914399"/>
            <a:ext cx="3000587" cy="4160520"/>
          </a:xfrm>
        </p:spPr>
        <p:txBody>
          <a:bodyPr anchor="t">
            <a:normAutofit/>
          </a:bodyPr>
          <a:lstStyle/>
          <a:p>
            <a:r>
              <a:rPr lang="tr-TR" sz="3100"/>
              <a:t>5-</a:t>
            </a:r>
            <a:r>
              <a:rPr lang="tr-TR" sz="3100" b="0">
                <a:ea typeface="+mj-lt"/>
                <a:cs typeface="+mj-lt"/>
              </a:rPr>
              <a:t>RETENTION MÜHENDİSLİĞİ VE VİRAL BULAŞICILIK</a:t>
            </a:r>
            <a:endParaRPr lang="tr-TR" sz="3100">
              <a:ea typeface="+mj-lt"/>
              <a:cs typeface="+mj-lt"/>
            </a:endParaRPr>
          </a:p>
        </p:txBody>
      </p:sp>
      <p:cxnSp>
        <p:nvCxnSpPr>
          <p:cNvPr id="25" name="Straight Connector 24">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9" name="İçerik Yer Tutucusu 2">
            <a:extLst>
              <a:ext uri="{FF2B5EF4-FFF2-40B4-BE49-F238E27FC236}">
                <a16:creationId xmlns:a16="http://schemas.microsoft.com/office/drawing/2014/main" id="{E67A38AD-C2E1-BC93-00E4-062A0B0A8711}"/>
              </a:ext>
            </a:extLst>
          </p:cNvPr>
          <p:cNvGraphicFramePr>
            <a:graphicFrameLocks noGrp="1"/>
          </p:cNvGraphicFramePr>
          <p:nvPr>
            <p:ph idx="1"/>
            <p:extLst>
              <p:ext uri="{D42A27DB-BD31-4B8C-83A1-F6EECF244321}">
                <p14:modId xmlns:p14="http://schemas.microsoft.com/office/powerpoint/2010/main" val="366942689"/>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1521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59EBB1-803B-5800-FD99-297A0320A5EE}"/>
              </a:ext>
            </a:extLst>
          </p:cNvPr>
          <p:cNvSpPr>
            <a:spLocks noGrp="1"/>
          </p:cNvSpPr>
          <p:nvPr>
            <p:ph type="title"/>
          </p:nvPr>
        </p:nvSpPr>
        <p:spPr/>
        <p:txBody>
          <a:bodyPr/>
          <a:lstStyle/>
          <a:p>
            <a:r>
              <a:rPr lang="tr-TR" b="0" dirty="0">
                <a:ea typeface="+mj-lt"/>
                <a:cs typeface="+mj-lt"/>
              </a:rPr>
              <a:t>Arz-Talep Analizi ve Pazar Boşluğu</a:t>
            </a:r>
            <a:endParaRPr lang="tr-TR" dirty="0"/>
          </a:p>
        </p:txBody>
      </p:sp>
      <p:sp>
        <p:nvSpPr>
          <p:cNvPr id="3" name="İçerik Yer Tutucusu 2">
            <a:extLst>
              <a:ext uri="{FF2B5EF4-FFF2-40B4-BE49-F238E27FC236}">
                <a16:creationId xmlns:a16="http://schemas.microsoft.com/office/drawing/2014/main" id="{132424F2-B9EF-AA5F-6060-15DFF868F9C3}"/>
              </a:ext>
            </a:extLst>
          </p:cNvPr>
          <p:cNvSpPr>
            <a:spLocks noGrp="1"/>
          </p:cNvSpPr>
          <p:nvPr>
            <p:ph idx="1"/>
          </p:nvPr>
        </p:nvSpPr>
        <p:spPr/>
        <p:txBody>
          <a:bodyPr vert="horz" lIns="91440" tIns="45720" rIns="91440" bIns="45720" rtlCol="0" anchor="t">
            <a:normAutofit/>
          </a:bodyPr>
          <a:lstStyle/>
          <a:p>
            <a:r>
              <a:rPr lang="tr-TR" b="1" dirty="0">
                <a:ea typeface="+mn-lt"/>
                <a:cs typeface="+mn-lt"/>
              </a:rPr>
              <a:t>Doygunluk Noktası (</a:t>
            </a:r>
            <a:r>
              <a:rPr lang="tr-TR" b="1" err="1">
                <a:ea typeface="+mn-lt"/>
                <a:cs typeface="+mn-lt"/>
              </a:rPr>
              <a:t>Saturation</a:t>
            </a:r>
            <a:r>
              <a:rPr lang="tr-TR" b="1" dirty="0">
                <a:ea typeface="+mn-lt"/>
                <a:cs typeface="+mn-lt"/>
              </a:rPr>
              <a:t> Point):</a:t>
            </a:r>
            <a:r>
              <a:rPr lang="tr-TR" dirty="0">
                <a:ea typeface="+mn-lt"/>
                <a:cs typeface="+mn-lt"/>
              </a:rPr>
              <a:t> İşletme biliminde temel kuraldır; arzın talebi aştığı yerde kar marjı düşer. Instagram'da da "Top </a:t>
            </a:r>
            <a:r>
              <a:rPr lang="tr-TR" err="1">
                <a:ea typeface="+mn-lt"/>
                <a:cs typeface="+mn-lt"/>
              </a:rPr>
              <a:t>Tier</a:t>
            </a:r>
            <a:r>
              <a:rPr lang="tr-TR" dirty="0">
                <a:ea typeface="+mn-lt"/>
                <a:cs typeface="+mn-lt"/>
              </a:rPr>
              <a:t>" (Baskın) üretici sayısının 20’yi aştığı nişler </a:t>
            </a:r>
            <a:r>
              <a:rPr lang="tr-TR" b="1" dirty="0">
                <a:ea typeface="+mn-lt"/>
                <a:cs typeface="+mn-lt"/>
              </a:rPr>
              <a:t>"Kızıl </a:t>
            </a:r>
            <a:r>
              <a:rPr lang="tr-TR" b="1" err="1">
                <a:ea typeface="+mn-lt"/>
                <a:cs typeface="+mn-lt"/>
              </a:rPr>
              <a:t>Okyanus"tur</a:t>
            </a:r>
            <a:r>
              <a:rPr lang="tr-TR" b="1" dirty="0">
                <a:ea typeface="+mn-lt"/>
                <a:cs typeface="+mn-lt"/>
              </a:rPr>
              <a:t>.</a:t>
            </a:r>
            <a:r>
              <a:rPr lang="tr-TR" dirty="0">
                <a:ea typeface="+mn-lt"/>
                <a:cs typeface="+mn-lt"/>
              </a:rPr>
              <a:t> </a:t>
            </a:r>
          </a:p>
          <a:p>
            <a:r>
              <a:rPr lang="tr-TR" b="1" dirty="0">
                <a:ea typeface="+mn-lt"/>
                <a:cs typeface="+mn-lt"/>
              </a:rPr>
              <a:t>Sosyal Kanıt (</a:t>
            </a:r>
            <a:r>
              <a:rPr lang="tr-TR" b="1" dirty="0" err="1">
                <a:ea typeface="+mn-lt"/>
                <a:cs typeface="+mn-lt"/>
              </a:rPr>
              <a:t>Social</a:t>
            </a:r>
            <a:r>
              <a:rPr lang="tr-TR" b="1" dirty="0">
                <a:ea typeface="+mn-lt"/>
                <a:cs typeface="+mn-lt"/>
              </a:rPr>
              <a:t> </a:t>
            </a:r>
            <a:r>
              <a:rPr lang="tr-TR" b="1" dirty="0" err="1">
                <a:ea typeface="+mn-lt"/>
                <a:cs typeface="+mn-lt"/>
              </a:rPr>
              <a:t>Proof</a:t>
            </a:r>
            <a:r>
              <a:rPr lang="tr-TR" b="1" dirty="0">
                <a:ea typeface="+mn-lt"/>
                <a:cs typeface="+mn-lt"/>
              </a:rPr>
              <a:t>) ve Otorite:</a:t>
            </a:r>
            <a:r>
              <a:rPr lang="tr-TR" dirty="0">
                <a:ea typeface="+mn-lt"/>
                <a:cs typeface="+mn-lt"/>
              </a:rPr>
              <a:t> Pazar boşluğuna erken girmek, kullanıcının zihnindeki "Otorite Figürü" koltuğuna oturmayı kolaylaştırır. Az sayıda rakip varken, algoritma sizi daha hızlı kategorize eder ve o kategorinin lideri olarak etiketler.</a:t>
            </a:r>
            <a:endParaRPr lang="tr-TR" dirty="0"/>
          </a:p>
        </p:txBody>
      </p:sp>
    </p:spTree>
    <p:extLst>
      <p:ext uri="{BB962C8B-B14F-4D97-AF65-F5344CB8AC3E}">
        <p14:creationId xmlns:p14="http://schemas.microsoft.com/office/powerpoint/2010/main" val="1543923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D6543E-4DAC-5DFD-D002-BE5929C2C31B}"/>
              </a:ext>
            </a:extLst>
          </p:cNvPr>
          <p:cNvSpPr>
            <a:spLocks noGrp="1"/>
          </p:cNvSpPr>
          <p:nvPr>
            <p:ph type="title"/>
          </p:nvPr>
        </p:nvSpPr>
        <p:spPr/>
        <p:txBody>
          <a:bodyPr/>
          <a:lstStyle/>
          <a:p>
            <a:r>
              <a:rPr lang="tr-TR" b="0" dirty="0">
                <a:ea typeface="+mj-lt"/>
                <a:cs typeface="+mj-lt"/>
              </a:rPr>
              <a:t>Dikkat Ekonomisi ve Sinaptik Budama</a:t>
            </a:r>
            <a:endParaRPr lang="tr-TR" dirty="0"/>
          </a:p>
        </p:txBody>
      </p:sp>
      <p:sp>
        <p:nvSpPr>
          <p:cNvPr id="3" name="İçerik Yer Tutucusu 2">
            <a:extLst>
              <a:ext uri="{FF2B5EF4-FFF2-40B4-BE49-F238E27FC236}">
                <a16:creationId xmlns:a16="http://schemas.microsoft.com/office/drawing/2014/main" id="{CD5A68E5-6463-14B6-FD8F-225E344E98A4}"/>
              </a:ext>
            </a:extLst>
          </p:cNvPr>
          <p:cNvSpPr>
            <a:spLocks noGrp="1"/>
          </p:cNvSpPr>
          <p:nvPr>
            <p:ph idx="1"/>
          </p:nvPr>
        </p:nvSpPr>
        <p:spPr/>
        <p:txBody>
          <a:bodyPr vert="horz" lIns="91440" tIns="45720" rIns="91440" bIns="45720" rtlCol="0" anchor="t">
            <a:normAutofit/>
          </a:bodyPr>
          <a:lstStyle/>
          <a:p>
            <a:r>
              <a:rPr lang="tr-TR" b="1" dirty="0">
                <a:ea typeface="+mn-lt"/>
                <a:cs typeface="+mn-lt"/>
              </a:rPr>
              <a:t>Dikkat Süresi ve Mikro-Döngüler:</a:t>
            </a:r>
            <a:r>
              <a:rPr lang="tr-TR" dirty="0">
                <a:ea typeface="+mn-lt"/>
                <a:cs typeface="+mn-lt"/>
              </a:rPr>
              <a:t> İnsan beyni, ödül vermeyen uyaranı saniyeler içinde terk etmeye (Sinaptik Budama) programlıdır. Bunu engellemek için </a:t>
            </a:r>
            <a:r>
              <a:rPr lang="tr-TR" b="1" dirty="0">
                <a:ea typeface="+mn-lt"/>
                <a:cs typeface="+mn-lt"/>
              </a:rPr>
              <a:t>"</a:t>
            </a:r>
            <a:r>
              <a:rPr lang="tr-TR" b="1" dirty="0" err="1">
                <a:ea typeface="+mn-lt"/>
                <a:cs typeface="+mn-lt"/>
              </a:rPr>
              <a:t>Jump</a:t>
            </a:r>
            <a:r>
              <a:rPr lang="tr-TR" b="1" dirty="0">
                <a:ea typeface="+mn-lt"/>
                <a:cs typeface="+mn-lt"/>
              </a:rPr>
              <a:t> </a:t>
            </a:r>
            <a:r>
              <a:rPr lang="tr-TR" b="1" dirty="0" err="1">
                <a:ea typeface="+mn-lt"/>
                <a:cs typeface="+mn-lt"/>
              </a:rPr>
              <a:t>Cut</a:t>
            </a:r>
            <a:r>
              <a:rPr lang="tr-TR" b="1" dirty="0">
                <a:ea typeface="+mn-lt"/>
                <a:cs typeface="+mn-lt"/>
              </a:rPr>
              <a:t>"</a:t>
            </a:r>
            <a:r>
              <a:rPr lang="tr-TR" dirty="0">
                <a:ea typeface="+mn-lt"/>
                <a:cs typeface="+mn-lt"/>
              </a:rPr>
              <a:t> (Nefes boşluklarını kesme) ve </a:t>
            </a:r>
            <a:r>
              <a:rPr lang="tr-TR" b="1" dirty="0">
                <a:ea typeface="+mn-lt"/>
                <a:cs typeface="+mn-lt"/>
              </a:rPr>
              <a:t>"Dinamik Açılar"</a:t>
            </a:r>
            <a:r>
              <a:rPr lang="tr-TR" dirty="0">
                <a:ea typeface="+mn-lt"/>
                <a:cs typeface="+mn-lt"/>
              </a:rPr>
              <a:t> kullanarak görsel korteksi sürekli yeni uyaranla bombardımana tutulur.</a:t>
            </a:r>
          </a:p>
          <a:p>
            <a:r>
              <a:rPr lang="tr-TR" b="1" dirty="0">
                <a:ea typeface="+mn-lt"/>
                <a:cs typeface="+mn-lt"/>
              </a:rPr>
              <a:t>Yapay Döngü (</a:t>
            </a:r>
            <a:r>
              <a:rPr lang="tr-TR" b="1" dirty="0" err="1">
                <a:ea typeface="+mn-lt"/>
                <a:cs typeface="+mn-lt"/>
              </a:rPr>
              <a:t>Artificial</a:t>
            </a:r>
            <a:r>
              <a:rPr lang="tr-TR" b="1" dirty="0">
                <a:ea typeface="+mn-lt"/>
                <a:cs typeface="+mn-lt"/>
              </a:rPr>
              <a:t> </a:t>
            </a:r>
            <a:r>
              <a:rPr lang="tr-TR" b="1" dirty="0" err="1">
                <a:ea typeface="+mn-lt"/>
                <a:cs typeface="+mn-lt"/>
              </a:rPr>
              <a:t>Looping</a:t>
            </a:r>
            <a:r>
              <a:rPr lang="tr-TR" b="1" dirty="0">
                <a:ea typeface="+mn-lt"/>
                <a:cs typeface="+mn-lt"/>
              </a:rPr>
              <a:t>):</a:t>
            </a:r>
            <a:r>
              <a:rPr lang="tr-TR" dirty="0">
                <a:ea typeface="+mn-lt"/>
                <a:cs typeface="+mn-lt"/>
              </a:rPr>
              <a:t> Açıklama kısmına (</a:t>
            </a:r>
            <a:r>
              <a:rPr lang="tr-TR" dirty="0" err="1">
                <a:ea typeface="+mn-lt"/>
                <a:cs typeface="+mn-lt"/>
              </a:rPr>
              <a:t>Caption</a:t>
            </a:r>
            <a:r>
              <a:rPr lang="tr-TR" dirty="0">
                <a:ea typeface="+mn-lt"/>
                <a:cs typeface="+mn-lt"/>
              </a:rPr>
              <a:t>) uzun ve merak uyandıran bir hikaye koymak, kullanıcı okurken videonun arka planda tekrar etmesini sağlar. Bu, algoritmaya </a:t>
            </a:r>
            <a:r>
              <a:rPr lang="tr-TR" b="1" dirty="0">
                <a:ea typeface="+mn-lt"/>
                <a:cs typeface="+mn-lt"/>
              </a:rPr>
              <a:t>"Yüksek İzlenme Süresi"</a:t>
            </a:r>
            <a:r>
              <a:rPr lang="tr-TR" dirty="0">
                <a:ea typeface="+mn-lt"/>
                <a:cs typeface="+mn-lt"/>
              </a:rPr>
              <a:t> sinyali gönderir. Beyin okumaya odaklanmışken, işitsel uyaranı (videodaki sesi) bilinçaltına işlemeye devam eder.</a:t>
            </a:r>
            <a:endParaRPr lang="tr-TR" dirty="0"/>
          </a:p>
        </p:txBody>
      </p:sp>
    </p:spTree>
    <p:extLst>
      <p:ext uri="{BB962C8B-B14F-4D97-AF65-F5344CB8AC3E}">
        <p14:creationId xmlns:p14="http://schemas.microsoft.com/office/powerpoint/2010/main" val="4173701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BD35F3-FCC8-99DA-35A3-DA249EF7C177}"/>
              </a:ext>
            </a:extLst>
          </p:cNvPr>
          <p:cNvSpPr>
            <a:spLocks noGrp="1"/>
          </p:cNvSpPr>
          <p:nvPr>
            <p:ph type="title"/>
          </p:nvPr>
        </p:nvSpPr>
        <p:spPr/>
        <p:txBody>
          <a:bodyPr/>
          <a:lstStyle/>
          <a:p>
            <a:r>
              <a:rPr lang="tr-TR" b="0" dirty="0">
                <a:ea typeface="+mj-lt"/>
                <a:cs typeface="+mj-lt"/>
              </a:rPr>
              <a:t>Duygusal Uyarılma ve "</a:t>
            </a:r>
            <a:r>
              <a:rPr lang="tr-TR" b="0" dirty="0" err="1">
                <a:ea typeface="+mj-lt"/>
                <a:cs typeface="+mj-lt"/>
              </a:rPr>
              <a:t>Rage</a:t>
            </a:r>
            <a:r>
              <a:rPr lang="tr-TR" b="0" dirty="0">
                <a:ea typeface="+mj-lt"/>
                <a:cs typeface="+mj-lt"/>
              </a:rPr>
              <a:t> </a:t>
            </a:r>
            <a:r>
              <a:rPr lang="tr-TR" b="0" dirty="0" err="1">
                <a:ea typeface="+mj-lt"/>
                <a:cs typeface="+mj-lt"/>
              </a:rPr>
              <a:t>Bait</a:t>
            </a:r>
            <a:r>
              <a:rPr lang="tr-TR" b="0" dirty="0">
                <a:ea typeface="+mj-lt"/>
                <a:cs typeface="+mj-lt"/>
              </a:rPr>
              <a:t>" (Öfke Yemi)</a:t>
            </a:r>
            <a:endParaRPr lang="tr-TR" dirty="0"/>
          </a:p>
        </p:txBody>
      </p:sp>
      <p:sp>
        <p:nvSpPr>
          <p:cNvPr id="3" name="İçerik Yer Tutucusu 2">
            <a:extLst>
              <a:ext uri="{FF2B5EF4-FFF2-40B4-BE49-F238E27FC236}">
                <a16:creationId xmlns:a16="http://schemas.microsoft.com/office/drawing/2014/main" id="{5EE71F4D-B551-4AA3-FF13-160546433228}"/>
              </a:ext>
            </a:extLst>
          </p:cNvPr>
          <p:cNvSpPr>
            <a:spLocks noGrp="1"/>
          </p:cNvSpPr>
          <p:nvPr>
            <p:ph idx="1"/>
          </p:nvPr>
        </p:nvSpPr>
        <p:spPr/>
        <p:txBody>
          <a:bodyPr vert="horz" lIns="91440" tIns="45720" rIns="91440" bIns="45720" rtlCol="0" anchor="t">
            <a:normAutofit/>
          </a:bodyPr>
          <a:lstStyle/>
          <a:p>
            <a:r>
              <a:rPr lang="tr-TR" b="1" dirty="0">
                <a:ea typeface="+mn-lt"/>
                <a:cs typeface="+mn-lt"/>
              </a:rPr>
              <a:t>Yüksek Uyarılma (High </a:t>
            </a:r>
            <a:r>
              <a:rPr lang="tr-TR" b="1" dirty="0" err="1">
                <a:ea typeface="+mn-lt"/>
                <a:cs typeface="+mn-lt"/>
              </a:rPr>
              <a:t>Arousal</a:t>
            </a:r>
            <a:r>
              <a:rPr lang="tr-TR" b="1" dirty="0">
                <a:ea typeface="+mn-lt"/>
                <a:cs typeface="+mn-lt"/>
              </a:rPr>
              <a:t>) Duyguları:</a:t>
            </a:r>
            <a:r>
              <a:rPr lang="tr-TR" dirty="0">
                <a:ea typeface="+mn-lt"/>
                <a:cs typeface="+mn-lt"/>
              </a:rPr>
              <a:t> </a:t>
            </a:r>
            <a:r>
              <a:rPr lang="tr-TR" dirty="0" err="1">
                <a:ea typeface="+mn-lt"/>
                <a:cs typeface="+mn-lt"/>
              </a:rPr>
              <a:t>Jonah</a:t>
            </a:r>
            <a:r>
              <a:rPr lang="tr-TR" dirty="0">
                <a:ea typeface="+mn-lt"/>
                <a:cs typeface="+mn-lt"/>
              </a:rPr>
              <a:t> Berger'in araştırmalarına göre; öfke, şaşkınlık ve korku gibi yüksek uyarılma yaratan duygular, paylaşma dürtüsünü tetikler. İçerikte kasıtlı yapılan ufak bir hata, izleyicideki </a:t>
            </a:r>
            <a:r>
              <a:rPr lang="tr-TR" b="1" dirty="0">
                <a:ea typeface="+mn-lt"/>
                <a:cs typeface="+mn-lt"/>
              </a:rPr>
              <a:t>"Düzeltme </a:t>
            </a:r>
            <a:r>
              <a:rPr lang="tr-TR" b="1" dirty="0" err="1">
                <a:ea typeface="+mn-lt"/>
                <a:cs typeface="+mn-lt"/>
              </a:rPr>
              <a:t>Dürtüsü"nü</a:t>
            </a:r>
            <a:r>
              <a:rPr lang="tr-TR" b="1" dirty="0">
                <a:ea typeface="+mn-lt"/>
                <a:cs typeface="+mn-lt"/>
              </a:rPr>
              <a:t> (</a:t>
            </a:r>
            <a:r>
              <a:rPr lang="tr-TR" b="1" dirty="0" err="1">
                <a:ea typeface="+mn-lt"/>
                <a:cs typeface="+mn-lt"/>
              </a:rPr>
              <a:t>Correction</a:t>
            </a:r>
            <a:r>
              <a:rPr lang="tr-TR" b="1" dirty="0">
                <a:ea typeface="+mn-lt"/>
                <a:cs typeface="+mn-lt"/>
              </a:rPr>
              <a:t> </a:t>
            </a:r>
            <a:r>
              <a:rPr lang="tr-TR" b="1" dirty="0" err="1">
                <a:ea typeface="+mn-lt"/>
                <a:cs typeface="+mn-lt"/>
              </a:rPr>
              <a:t>Impulse</a:t>
            </a:r>
            <a:r>
              <a:rPr lang="tr-TR" b="1" dirty="0">
                <a:ea typeface="+mn-lt"/>
                <a:cs typeface="+mn-lt"/>
              </a:rPr>
              <a:t>)</a:t>
            </a:r>
            <a:r>
              <a:rPr lang="tr-TR" dirty="0">
                <a:ea typeface="+mn-lt"/>
                <a:cs typeface="+mn-lt"/>
              </a:rPr>
              <a:t> aktive eder.</a:t>
            </a:r>
          </a:p>
          <a:p>
            <a:r>
              <a:rPr lang="tr-TR" b="1" dirty="0">
                <a:ea typeface="+mn-lt"/>
                <a:cs typeface="+mn-lt"/>
              </a:rPr>
              <a:t>Sosyal Statü Sinyalleme:</a:t>
            </a:r>
            <a:r>
              <a:rPr lang="tr-TR" dirty="0">
                <a:ea typeface="+mn-lt"/>
                <a:cs typeface="+mn-lt"/>
              </a:rPr>
              <a:t> İnsanlar neden yorum yapar? Genellikle zekalarını kanıtlamak veya bir hatayı düzelterek sosyal statü kazanmak için. "</a:t>
            </a:r>
            <a:r>
              <a:rPr lang="tr-TR" dirty="0" err="1">
                <a:ea typeface="+mn-lt"/>
                <a:cs typeface="+mn-lt"/>
              </a:rPr>
              <a:t>Rage</a:t>
            </a:r>
            <a:r>
              <a:rPr lang="tr-TR" dirty="0">
                <a:ea typeface="+mn-lt"/>
                <a:cs typeface="+mn-lt"/>
              </a:rPr>
              <a:t> </a:t>
            </a:r>
            <a:r>
              <a:rPr lang="tr-TR" dirty="0" err="1">
                <a:ea typeface="+mn-lt"/>
                <a:cs typeface="+mn-lt"/>
              </a:rPr>
              <a:t>Bait</a:t>
            </a:r>
            <a:r>
              <a:rPr lang="tr-TR" dirty="0">
                <a:ea typeface="+mn-lt"/>
                <a:cs typeface="+mn-lt"/>
              </a:rPr>
              <a:t>" (Öfke Yemi) stratejisi, izleyicinin bu evrimsel "statü arayışı" zaafını kullanarak etkileşim oranını manipüle eder.</a:t>
            </a:r>
            <a:endParaRPr lang="tr-TR" dirty="0"/>
          </a:p>
        </p:txBody>
      </p:sp>
    </p:spTree>
    <p:extLst>
      <p:ext uri="{BB962C8B-B14F-4D97-AF65-F5344CB8AC3E}">
        <p14:creationId xmlns:p14="http://schemas.microsoft.com/office/powerpoint/2010/main" val="842614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ekran görüntüsü içeren bir resim&#10;&#10;Yapay zeka tarafından oluşturulmuş içerik yanlış olabilir.">
            <a:extLst>
              <a:ext uri="{FF2B5EF4-FFF2-40B4-BE49-F238E27FC236}">
                <a16:creationId xmlns:a16="http://schemas.microsoft.com/office/drawing/2014/main" id="{5432685D-F400-A498-C6AF-B4D9295186BC}"/>
              </a:ext>
            </a:extLst>
          </p:cNvPr>
          <p:cNvPicPr>
            <a:picLocks noGrp="1" noChangeAspect="1"/>
          </p:cNvPicPr>
          <p:nvPr>
            <p:ph idx="1"/>
          </p:nvPr>
        </p:nvPicPr>
        <p:blipFill>
          <a:blip r:embed="rId2"/>
          <a:stretch>
            <a:fillRect/>
          </a:stretch>
        </p:blipFill>
        <p:spPr>
          <a:xfrm>
            <a:off x="2899820" y="-5919"/>
            <a:ext cx="6382491" cy="6868160"/>
          </a:xfrm>
          <a:prstGeom prst="rect">
            <a:avLst/>
          </a:prstGeom>
        </p:spPr>
      </p:pic>
    </p:spTree>
    <p:extLst>
      <p:ext uri="{BB962C8B-B14F-4D97-AF65-F5344CB8AC3E}">
        <p14:creationId xmlns:p14="http://schemas.microsoft.com/office/powerpoint/2010/main" val="1992511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2C8874-A61E-5B3F-B9AA-33381140173C}"/>
              </a:ext>
            </a:extLst>
          </p:cNvPr>
          <p:cNvSpPr>
            <a:spLocks noGrp="1"/>
          </p:cNvSpPr>
          <p:nvPr>
            <p:ph type="title"/>
          </p:nvPr>
        </p:nvSpPr>
        <p:spPr/>
        <p:txBody>
          <a:bodyPr/>
          <a:lstStyle/>
          <a:p>
            <a:r>
              <a:rPr lang="tr-TR" b="0" dirty="0">
                <a:ea typeface="+mj-lt"/>
                <a:cs typeface="+mj-lt"/>
              </a:rPr>
              <a:t>Evrensel Konular ve K-Faktörü (Bulaşıcılık)</a:t>
            </a:r>
            <a:endParaRPr lang="tr-TR" dirty="0"/>
          </a:p>
        </p:txBody>
      </p:sp>
      <p:sp>
        <p:nvSpPr>
          <p:cNvPr id="3" name="İçerik Yer Tutucusu 2">
            <a:extLst>
              <a:ext uri="{FF2B5EF4-FFF2-40B4-BE49-F238E27FC236}">
                <a16:creationId xmlns:a16="http://schemas.microsoft.com/office/drawing/2014/main" id="{9D0429AB-635E-9FAF-0677-4C144C0F9907}"/>
              </a:ext>
            </a:extLst>
          </p:cNvPr>
          <p:cNvSpPr>
            <a:spLocks noGrp="1"/>
          </p:cNvSpPr>
          <p:nvPr>
            <p:ph idx="1"/>
          </p:nvPr>
        </p:nvSpPr>
        <p:spPr/>
        <p:txBody>
          <a:bodyPr vert="horz" lIns="91440" tIns="45720" rIns="91440" bIns="45720" rtlCol="0" anchor="t">
            <a:normAutofit/>
          </a:bodyPr>
          <a:lstStyle/>
          <a:p>
            <a:r>
              <a:rPr lang="tr-TR" b="1" dirty="0">
                <a:ea typeface="+mn-lt"/>
                <a:cs typeface="+mn-lt"/>
              </a:rPr>
              <a:t>Evrimsel Öncelikler:</a:t>
            </a:r>
            <a:r>
              <a:rPr lang="tr-TR" dirty="0">
                <a:ea typeface="+mn-lt"/>
                <a:cs typeface="+mn-lt"/>
              </a:rPr>
              <a:t> Beynimiz; hayatta kalma, üreme (ilişkiler) ve sosyal hiyerarşi ile ilgili konulara öncelik verecek şekilde evrimleşmiştir. Bu yüzden "Aşk/İlişki" temalı içeriklerin </a:t>
            </a:r>
            <a:r>
              <a:rPr lang="tr-TR" b="1" err="1">
                <a:ea typeface="+mn-lt"/>
                <a:cs typeface="+mn-lt"/>
              </a:rPr>
              <a:t>Viralite</a:t>
            </a:r>
            <a:r>
              <a:rPr lang="tr-TR" b="1" dirty="0">
                <a:ea typeface="+mn-lt"/>
                <a:cs typeface="+mn-lt"/>
              </a:rPr>
              <a:t> Katsayısı (K-</a:t>
            </a:r>
            <a:r>
              <a:rPr lang="tr-TR" b="1" err="1">
                <a:ea typeface="+mn-lt"/>
                <a:cs typeface="+mn-lt"/>
              </a:rPr>
              <a:t>Factor</a:t>
            </a:r>
            <a:r>
              <a:rPr lang="tr-TR" b="1" dirty="0">
                <a:ea typeface="+mn-lt"/>
                <a:cs typeface="+mn-lt"/>
              </a:rPr>
              <a:t>)</a:t>
            </a:r>
            <a:r>
              <a:rPr lang="tr-TR" dirty="0">
                <a:ea typeface="+mn-lt"/>
                <a:cs typeface="+mn-lt"/>
              </a:rPr>
              <a:t>, teknik veya soyut konulara göre biyolojik olarak daha yüksektir.</a:t>
            </a:r>
          </a:p>
          <a:p>
            <a:r>
              <a:rPr lang="tr-TR" b="1" dirty="0">
                <a:ea typeface="+mn-lt"/>
                <a:cs typeface="+mn-lt"/>
              </a:rPr>
              <a:t>Kolektif Bilinçdışı:</a:t>
            </a:r>
            <a:r>
              <a:rPr lang="tr-TR" dirty="0">
                <a:ea typeface="+mn-lt"/>
                <a:cs typeface="+mn-lt"/>
              </a:rPr>
              <a:t> Bu konular, Jung'un "Kolektif Bilinçdışı" dediği ortak insanlık mirasına hitap eder. Bu içerikler, özel bir bilgi birikimi gerektirmediği için "Giriş Bariyeri" yoktur ve maksimum kitleye (En Geniş Gen Havuzu) yayılabilir.</a:t>
            </a:r>
            <a:endParaRPr lang="tr-TR" dirty="0"/>
          </a:p>
        </p:txBody>
      </p:sp>
    </p:spTree>
    <p:extLst>
      <p:ext uri="{BB962C8B-B14F-4D97-AF65-F5344CB8AC3E}">
        <p14:creationId xmlns:p14="http://schemas.microsoft.com/office/powerpoint/2010/main" val="2819588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descr="metin, ekran görüntüsü, yazı tipi içeren bir resim&#10;&#10;Yapay zeka tarafından oluşturulmuş içerik yanlış olabilir.">
            <a:extLst>
              <a:ext uri="{FF2B5EF4-FFF2-40B4-BE49-F238E27FC236}">
                <a16:creationId xmlns:a16="http://schemas.microsoft.com/office/drawing/2014/main" id="{1A9844D8-630A-4A61-1B4E-C6BF1B3F5B1B}"/>
              </a:ext>
            </a:extLst>
          </p:cNvPr>
          <p:cNvPicPr>
            <a:picLocks noGrp="1" noChangeAspect="1"/>
          </p:cNvPicPr>
          <p:nvPr>
            <p:ph idx="1"/>
          </p:nvPr>
        </p:nvPicPr>
        <p:blipFill>
          <a:blip r:embed="rId2"/>
          <a:stretch>
            <a:fillRect/>
          </a:stretch>
        </p:blipFill>
        <p:spPr>
          <a:xfrm>
            <a:off x="166780" y="1308254"/>
            <a:ext cx="5807786" cy="4670508"/>
          </a:xfrm>
          <a:prstGeom prst="rect">
            <a:avLst/>
          </a:prstGeom>
        </p:spPr>
      </p:pic>
      <p:pic>
        <p:nvPicPr>
          <p:cNvPr id="8" name="Resim 7" descr="metin, ekran görüntüsü, yazı tipi içeren bir resim&#10;&#10;Yapay zeka tarafından oluşturulmuş içerik yanlış olabilir.">
            <a:extLst>
              <a:ext uri="{FF2B5EF4-FFF2-40B4-BE49-F238E27FC236}">
                <a16:creationId xmlns:a16="http://schemas.microsoft.com/office/drawing/2014/main" id="{CAD20AAE-A870-FD58-02B7-F39BB0A408A3}"/>
              </a:ext>
            </a:extLst>
          </p:cNvPr>
          <p:cNvPicPr>
            <a:picLocks noChangeAspect="1"/>
          </p:cNvPicPr>
          <p:nvPr/>
        </p:nvPicPr>
        <p:blipFill>
          <a:blip r:embed="rId3"/>
          <a:stretch>
            <a:fillRect/>
          </a:stretch>
        </p:blipFill>
        <p:spPr>
          <a:xfrm>
            <a:off x="6091236" y="1302992"/>
            <a:ext cx="5939874" cy="4671668"/>
          </a:xfrm>
          <a:prstGeom prst="rect">
            <a:avLst/>
          </a:prstGeom>
        </p:spPr>
      </p:pic>
    </p:spTree>
    <p:extLst>
      <p:ext uri="{BB962C8B-B14F-4D97-AF65-F5344CB8AC3E}">
        <p14:creationId xmlns:p14="http://schemas.microsoft.com/office/powerpoint/2010/main" val="2372000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C0BDC7-450E-1FC7-9633-7D9D35F7E949}"/>
              </a:ext>
            </a:extLst>
          </p:cNvPr>
          <p:cNvSpPr>
            <a:spLocks noGrp="1"/>
          </p:cNvSpPr>
          <p:nvPr>
            <p:ph type="title"/>
          </p:nvPr>
        </p:nvSpPr>
        <p:spPr/>
        <p:txBody>
          <a:bodyPr>
            <a:normAutofit fontScale="90000"/>
          </a:bodyPr>
          <a:lstStyle/>
          <a:p>
            <a:r>
              <a:rPr lang="tr-TR" dirty="0"/>
              <a:t>6- </a:t>
            </a:r>
            <a:r>
              <a:rPr lang="tr-TR" b="0" dirty="0">
                <a:ea typeface="+mj-lt"/>
                <a:cs typeface="+mj-lt"/>
              </a:rPr>
              <a:t>POPÜLASYON DİNAMİĞİ VE SÜRDÜRÜLEBİLİRLİK</a:t>
            </a:r>
            <a:endParaRPr lang="tr-TR" dirty="0"/>
          </a:p>
        </p:txBody>
      </p:sp>
      <p:sp>
        <p:nvSpPr>
          <p:cNvPr id="3" name="İçerik Yer Tutucusu 2">
            <a:extLst>
              <a:ext uri="{FF2B5EF4-FFF2-40B4-BE49-F238E27FC236}">
                <a16:creationId xmlns:a16="http://schemas.microsoft.com/office/drawing/2014/main" id="{DC25606C-1CED-A89C-F1E2-1F59A4533926}"/>
              </a:ext>
            </a:extLst>
          </p:cNvPr>
          <p:cNvSpPr>
            <a:spLocks noGrp="1"/>
          </p:cNvSpPr>
          <p:nvPr>
            <p:ph idx="1"/>
          </p:nvPr>
        </p:nvSpPr>
        <p:spPr/>
        <p:txBody>
          <a:bodyPr vert="horz" lIns="91440" tIns="45720" rIns="91440" bIns="45720" rtlCol="0" anchor="t">
            <a:normAutofit/>
          </a:bodyPr>
          <a:lstStyle/>
          <a:p>
            <a:r>
              <a:rPr lang="tr-TR" dirty="0">
                <a:ea typeface="+mn-lt"/>
                <a:cs typeface="+mn-lt"/>
              </a:rPr>
              <a:t>r/K Seçilim Teorisi ve Üreme Stratejileri</a:t>
            </a:r>
          </a:p>
          <a:p>
            <a:r>
              <a:rPr lang="tr-TR" dirty="0">
                <a:ea typeface="+mn-lt"/>
                <a:cs typeface="+mn-lt"/>
              </a:rPr>
              <a:t>Sosyal Tımar (</a:t>
            </a:r>
            <a:r>
              <a:rPr lang="tr-TR" err="1">
                <a:ea typeface="+mn-lt"/>
                <a:cs typeface="+mn-lt"/>
              </a:rPr>
              <a:t>Grooming</a:t>
            </a:r>
            <a:r>
              <a:rPr lang="tr-TR" dirty="0">
                <a:ea typeface="+mn-lt"/>
                <a:cs typeface="+mn-lt"/>
              </a:rPr>
              <a:t>) ve Yakınlık Sinyalleri</a:t>
            </a:r>
          </a:p>
          <a:p>
            <a:r>
              <a:rPr lang="tr-TR" dirty="0">
                <a:ea typeface="+mn-lt"/>
                <a:cs typeface="+mn-lt"/>
              </a:rPr>
              <a:t>Apoptoz (Programlı Hücre Ölümü) ve Veri Hijyeni</a:t>
            </a:r>
          </a:p>
          <a:p>
            <a:r>
              <a:rPr lang="tr-TR" dirty="0" err="1">
                <a:ea typeface="+mn-lt"/>
                <a:cs typeface="+mn-lt"/>
              </a:rPr>
              <a:t>Simbiyozdan</a:t>
            </a:r>
            <a:r>
              <a:rPr lang="tr-TR" dirty="0">
                <a:ea typeface="+mn-lt"/>
                <a:cs typeface="+mn-lt"/>
              </a:rPr>
              <a:t> Otonomiye (Kanal Kullanımı)</a:t>
            </a:r>
            <a:endParaRPr lang="tr-TR" dirty="0"/>
          </a:p>
        </p:txBody>
      </p:sp>
    </p:spTree>
    <p:extLst>
      <p:ext uri="{BB962C8B-B14F-4D97-AF65-F5344CB8AC3E}">
        <p14:creationId xmlns:p14="http://schemas.microsoft.com/office/powerpoint/2010/main" val="2315851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05BA8E-CB48-D262-3102-84C252326342}"/>
              </a:ext>
            </a:extLst>
          </p:cNvPr>
          <p:cNvSpPr>
            <a:spLocks noGrp="1"/>
          </p:cNvSpPr>
          <p:nvPr>
            <p:ph type="title"/>
          </p:nvPr>
        </p:nvSpPr>
        <p:spPr/>
        <p:txBody>
          <a:bodyPr/>
          <a:lstStyle/>
          <a:p>
            <a:r>
              <a:rPr lang="tr-TR" b="0" dirty="0">
                <a:ea typeface="+mj-lt"/>
                <a:cs typeface="+mj-lt"/>
              </a:rPr>
              <a:t>r/K Seçilim Teorisi ve Üreme Stratejileri</a:t>
            </a:r>
            <a:endParaRPr lang="tr-TR" dirty="0"/>
          </a:p>
        </p:txBody>
      </p:sp>
      <p:sp>
        <p:nvSpPr>
          <p:cNvPr id="3" name="İçerik Yer Tutucusu 2">
            <a:extLst>
              <a:ext uri="{FF2B5EF4-FFF2-40B4-BE49-F238E27FC236}">
                <a16:creationId xmlns:a16="http://schemas.microsoft.com/office/drawing/2014/main" id="{3F2DC516-E5CE-C648-DBB7-4909734CC73D}"/>
              </a:ext>
            </a:extLst>
          </p:cNvPr>
          <p:cNvSpPr>
            <a:spLocks noGrp="1"/>
          </p:cNvSpPr>
          <p:nvPr>
            <p:ph idx="1"/>
          </p:nvPr>
        </p:nvSpPr>
        <p:spPr/>
        <p:txBody>
          <a:bodyPr vert="horz" lIns="91440" tIns="45720" rIns="91440" bIns="45720" rtlCol="0" anchor="t">
            <a:normAutofit/>
          </a:bodyPr>
          <a:lstStyle/>
          <a:p>
            <a:r>
              <a:rPr lang="tr-TR" b="1" dirty="0">
                <a:ea typeface="+mn-lt"/>
                <a:cs typeface="+mn-lt"/>
              </a:rPr>
              <a:t>r-Stratejisi (</a:t>
            </a:r>
            <a:r>
              <a:rPr lang="tr-TR" b="1" dirty="0" err="1">
                <a:ea typeface="+mn-lt"/>
                <a:cs typeface="+mn-lt"/>
              </a:rPr>
              <a:t>Reels</a:t>
            </a:r>
            <a:r>
              <a:rPr lang="tr-TR" b="1" dirty="0">
                <a:ea typeface="+mn-lt"/>
                <a:cs typeface="+mn-lt"/>
              </a:rPr>
              <a:t>):</a:t>
            </a:r>
            <a:r>
              <a:rPr lang="tr-TR" dirty="0">
                <a:ea typeface="+mn-lt"/>
                <a:cs typeface="+mn-lt"/>
              </a:rPr>
              <a:t> Ekolojide </a:t>
            </a:r>
            <a:r>
              <a:rPr lang="tr-TR" i="1" dirty="0">
                <a:ea typeface="+mn-lt"/>
                <a:cs typeface="+mn-lt"/>
              </a:rPr>
              <a:t>r-</a:t>
            </a:r>
            <a:r>
              <a:rPr lang="tr-TR" i="1" dirty="0" err="1">
                <a:ea typeface="+mn-lt"/>
                <a:cs typeface="+mn-lt"/>
              </a:rPr>
              <a:t>seçilimli</a:t>
            </a:r>
            <a:r>
              <a:rPr lang="tr-TR" i="1" dirty="0">
                <a:ea typeface="+mn-lt"/>
                <a:cs typeface="+mn-lt"/>
              </a:rPr>
              <a:t> türler</a:t>
            </a:r>
            <a:r>
              <a:rPr lang="tr-TR" dirty="0">
                <a:ea typeface="+mn-lt"/>
                <a:cs typeface="+mn-lt"/>
              </a:rPr>
              <a:t> (örneğin böcekler), çok sayıda yavru üretir ama yavrularına yatırım yapmaz. </a:t>
            </a:r>
            <a:r>
              <a:rPr lang="tr-TR" b="1" dirty="0" err="1">
                <a:ea typeface="+mn-lt"/>
                <a:cs typeface="+mn-lt"/>
              </a:rPr>
              <a:t>Reels</a:t>
            </a:r>
            <a:r>
              <a:rPr lang="tr-TR" dirty="0">
                <a:ea typeface="+mn-lt"/>
                <a:cs typeface="+mn-lt"/>
              </a:rPr>
              <a:t>, bizim r-stratejimizdir; amacı milyonlarca kişiye (soğuk kitle) ulaşmaktır. Erişim yüksektir ama sadakat (hayatta kalma oranı) düşüktür.</a:t>
            </a:r>
          </a:p>
          <a:p>
            <a:r>
              <a:rPr lang="tr-TR" b="1" dirty="0">
                <a:ea typeface="+mn-lt"/>
                <a:cs typeface="+mn-lt"/>
              </a:rPr>
              <a:t>K-Stratejisi (Carousel/Post):</a:t>
            </a:r>
            <a:r>
              <a:rPr lang="tr-TR" dirty="0">
                <a:ea typeface="+mn-lt"/>
                <a:cs typeface="+mn-lt"/>
              </a:rPr>
              <a:t> </a:t>
            </a:r>
            <a:r>
              <a:rPr lang="tr-TR" i="1" dirty="0">
                <a:ea typeface="+mn-lt"/>
                <a:cs typeface="+mn-lt"/>
              </a:rPr>
              <a:t>K-</a:t>
            </a:r>
            <a:r>
              <a:rPr lang="tr-TR" i="1" dirty="0" err="1">
                <a:ea typeface="+mn-lt"/>
                <a:cs typeface="+mn-lt"/>
              </a:rPr>
              <a:t>seçilimli</a:t>
            </a:r>
            <a:r>
              <a:rPr lang="tr-TR" i="1" dirty="0">
                <a:ea typeface="+mn-lt"/>
                <a:cs typeface="+mn-lt"/>
              </a:rPr>
              <a:t> türler</a:t>
            </a:r>
            <a:r>
              <a:rPr lang="tr-TR" dirty="0">
                <a:ea typeface="+mn-lt"/>
                <a:cs typeface="+mn-lt"/>
              </a:rPr>
              <a:t> (örneğin filler), az yavru üretir ama onlara yüksek yatırım yapar. </a:t>
            </a:r>
            <a:r>
              <a:rPr lang="tr-TR" b="1" dirty="0">
                <a:ea typeface="+mn-lt"/>
                <a:cs typeface="+mn-lt"/>
              </a:rPr>
              <a:t>Kaydırmalı Postlar</a:t>
            </a:r>
            <a:r>
              <a:rPr lang="tr-TR" dirty="0">
                <a:ea typeface="+mn-lt"/>
                <a:cs typeface="+mn-lt"/>
              </a:rPr>
              <a:t>, bizim K-stratejimizdir; amacı mevcut takipçiyi eğitmek ve sadık bir topluluk oluşturmaktır. Sağlıklı bir hesap, r ve K stratejilerini dengeli kullanan bir ekosistemdir.</a:t>
            </a:r>
            <a:endParaRPr lang="tr-TR" dirty="0"/>
          </a:p>
        </p:txBody>
      </p:sp>
    </p:spTree>
    <p:extLst>
      <p:ext uri="{BB962C8B-B14F-4D97-AF65-F5344CB8AC3E}">
        <p14:creationId xmlns:p14="http://schemas.microsoft.com/office/powerpoint/2010/main" val="284328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metin, ekran görüntüsü, yazı tipi içeren bir resim&#10;&#10;Yapay zeka tarafından oluşturulmuş içerik yanlış olabilir.">
            <a:extLst>
              <a:ext uri="{FF2B5EF4-FFF2-40B4-BE49-F238E27FC236}">
                <a16:creationId xmlns:a16="http://schemas.microsoft.com/office/drawing/2014/main" id="{3CB357A2-E023-C2C3-9BDC-CD489259F2F9}"/>
              </a:ext>
            </a:extLst>
          </p:cNvPr>
          <p:cNvPicPr>
            <a:picLocks noChangeAspect="1"/>
          </p:cNvPicPr>
          <p:nvPr/>
        </p:nvPicPr>
        <p:blipFill>
          <a:blip r:embed="rId2"/>
          <a:stretch>
            <a:fillRect/>
          </a:stretch>
        </p:blipFill>
        <p:spPr>
          <a:xfrm>
            <a:off x="5897907" y="1416670"/>
            <a:ext cx="5873751" cy="4322833"/>
          </a:xfrm>
          <a:prstGeom prst="rect">
            <a:avLst/>
          </a:prstGeom>
        </p:spPr>
      </p:pic>
      <p:pic>
        <p:nvPicPr>
          <p:cNvPr id="7" name="Resim 6" descr="metin, ekran görüntüsü, multimedya, yazılım içeren bir resim&#10;&#10;Yapay zeka tarafından oluşturulmuş içerik yanlış olabilir.">
            <a:extLst>
              <a:ext uri="{FF2B5EF4-FFF2-40B4-BE49-F238E27FC236}">
                <a16:creationId xmlns:a16="http://schemas.microsoft.com/office/drawing/2014/main" id="{8C6C8447-2543-B3AD-0181-EC1B1BD386D3}"/>
              </a:ext>
            </a:extLst>
          </p:cNvPr>
          <p:cNvPicPr>
            <a:picLocks noChangeAspect="1"/>
          </p:cNvPicPr>
          <p:nvPr/>
        </p:nvPicPr>
        <p:blipFill>
          <a:blip r:embed="rId3"/>
          <a:stretch>
            <a:fillRect/>
          </a:stretch>
        </p:blipFill>
        <p:spPr>
          <a:xfrm>
            <a:off x="313635" y="352425"/>
            <a:ext cx="5181600" cy="6153150"/>
          </a:xfrm>
          <a:prstGeom prst="rect">
            <a:avLst/>
          </a:prstGeom>
        </p:spPr>
      </p:pic>
    </p:spTree>
    <p:extLst>
      <p:ext uri="{BB962C8B-B14F-4D97-AF65-F5344CB8AC3E}">
        <p14:creationId xmlns:p14="http://schemas.microsoft.com/office/powerpoint/2010/main" val="309780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FBC6B1-AA3A-07D5-1BFC-98E76130914E}"/>
              </a:ext>
            </a:extLst>
          </p:cNvPr>
          <p:cNvSpPr>
            <a:spLocks noGrp="1"/>
          </p:cNvSpPr>
          <p:nvPr>
            <p:ph type="title"/>
          </p:nvPr>
        </p:nvSpPr>
        <p:spPr/>
        <p:txBody>
          <a:bodyPr/>
          <a:lstStyle/>
          <a:p>
            <a:r>
              <a:rPr lang="tr-TR" b="0" dirty="0">
                <a:ea typeface="+mj-lt"/>
                <a:cs typeface="+mj-lt"/>
              </a:rPr>
              <a:t>Yakınlık Sinyalleri</a:t>
            </a:r>
            <a:endParaRPr lang="tr-TR" dirty="0"/>
          </a:p>
        </p:txBody>
      </p:sp>
      <p:sp>
        <p:nvSpPr>
          <p:cNvPr id="3" name="İçerik Yer Tutucusu 2">
            <a:extLst>
              <a:ext uri="{FF2B5EF4-FFF2-40B4-BE49-F238E27FC236}">
                <a16:creationId xmlns:a16="http://schemas.microsoft.com/office/drawing/2014/main" id="{FD174501-8EC5-E196-D8F2-6FEB4B1FA87C}"/>
              </a:ext>
            </a:extLst>
          </p:cNvPr>
          <p:cNvSpPr>
            <a:spLocks noGrp="1"/>
          </p:cNvSpPr>
          <p:nvPr>
            <p:ph idx="1"/>
          </p:nvPr>
        </p:nvSpPr>
        <p:spPr/>
        <p:txBody>
          <a:bodyPr vert="horz" lIns="91440" tIns="45720" rIns="91440" bIns="45720" rtlCol="0" anchor="t">
            <a:normAutofit/>
          </a:bodyPr>
          <a:lstStyle/>
          <a:p>
            <a:r>
              <a:rPr lang="tr-TR" b="1" dirty="0">
                <a:ea typeface="+mn-lt"/>
                <a:cs typeface="+mn-lt"/>
              </a:rPr>
              <a:t>Yakınlık Algoritması:</a:t>
            </a:r>
            <a:r>
              <a:rPr lang="tr-TR" dirty="0">
                <a:ea typeface="+mn-lt"/>
                <a:cs typeface="+mn-lt"/>
              </a:rPr>
              <a:t> Takipçinin ankete tıklaması gibi düşük eforlu bir eylem,  algoritmaya "Biyolojik Yakınlık" sinyali gönderir. Bu etkileşim, hesabın gelecekteki içeriklerinin o kişinin akışında (</a:t>
            </a:r>
            <a:r>
              <a:rPr lang="tr-TR" dirty="0" err="1">
                <a:ea typeface="+mn-lt"/>
                <a:cs typeface="+mn-lt"/>
              </a:rPr>
              <a:t>Feed</a:t>
            </a:r>
            <a:r>
              <a:rPr lang="tr-TR" dirty="0">
                <a:ea typeface="+mn-lt"/>
                <a:cs typeface="+mn-lt"/>
              </a:rPr>
              <a:t>) önceliklendirilmesini, yani sürünün merkezinde kalmasını garantiler.</a:t>
            </a:r>
            <a:endParaRPr lang="tr-TR"/>
          </a:p>
        </p:txBody>
      </p:sp>
    </p:spTree>
    <p:extLst>
      <p:ext uri="{BB962C8B-B14F-4D97-AF65-F5344CB8AC3E}">
        <p14:creationId xmlns:p14="http://schemas.microsoft.com/office/powerpoint/2010/main" val="2287724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9D1368-054A-05A4-5500-8E84359D7170}"/>
              </a:ext>
            </a:extLst>
          </p:cNvPr>
          <p:cNvSpPr>
            <a:spLocks noGrp="1"/>
          </p:cNvSpPr>
          <p:nvPr>
            <p:ph type="title"/>
          </p:nvPr>
        </p:nvSpPr>
        <p:spPr/>
        <p:txBody>
          <a:bodyPr>
            <a:normAutofit/>
          </a:bodyPr>
          <a:lstStyle/>
          <a:p>
            <a:r>
              <a:rPr lang="tr-TR" b="0" dirty="0">
                <a:ea typeface="+mj-lt"/>
                <a:cs typeface="+mj-lt"/>
              </a:rPr>
              <a:t>Apoptoz  ve Nicelik-Nitelik</a:t>
            </a:r>
            <a:endParaRPr lang="tr-TR" dirty="0"/>
          </a:p>
        </p:txBody>
      </p:sp>
      <p:sp>
        <p:nvSpPr>
          <p:cNvPr id="3" name="İçerik Yer Tutucusu 2">
            <a:extLst>
              <a:ext uri="{FF2B5EF4-FFF2-40B4-BE49-F238E27FC236}">
                <a16:creationId xmlns:a16="http://schemas.microsoft.com/office/drawing/2014/main" id="{389B201D-2EE2-B2B1-BB5C-C8705D0B67CE}"/>
              </a:ext>
            </a:extLst>
          </p:cNvPr>
          <p:cNvSpPr>
            <a:spLocks noGrp="1"/>
          </p:cNvSpPr>
          <p:nvPr>
            <p:ph idx="1"/>
          </p:nvPr>
        </p:nvSpPr>
        <p:spPr/>
        <p:txBody>
          <a:bodyPr vert="horz" lIns="91440" tIns="45720" rIns="91440" bIns="45720" rtlCol="0" anchor="t">
            <a:normAutofit/>
          </a:bodyPr>
          <a:lstStyle/>
          <a:p>
            <a:r>
              <a:rPr lang="tr-TR" b="1" dirty="0">
                <a:ea typeface="+mn-lt"/>
                <a:cs typeface="+mn-lt"/>
              </a:rPr>
              <a:t>Apoptoz (Apoptosis):</a:t>
            </a:r>
            <a:r>
              <a:rPr lang="tr-TR" dirty="0">
                <a:ea typeface="+mn-lt"/>
                <a:cs typeface="+mn-lt"/>
              </a:rPr>
              <a:t> Biyolojik organizmalar, hasarlı veya işlevsiz hücreleri kontrollü bir şekilde öldürerek  bütünü korurlar. Hesabımızda da </a:t>
            </a:r>
            <a:r>
              <a:rPr lang="tr-TR" b="1" dirty="0">
                <a:ea typeface="+mn-lt"/>
                <a:cs typeface="+mn-lt"/>
              </a:rPr>
              <a:t>"İçerik Apoptozu"</a:t>
            </a:r>
            <a:r>
              <a:rPr lang="tr-TR" dirty="0">
                <a:ea typeface="+mn-lt"/>
                <a:cs typeface="+mn-lt"/>
              </a:rPr>
              <a:t> uygularız. Ne zamanki kendi bütünlüğümüzü oluştururuz o noktada takip ettiğimiz hesapları takip etmemize gerek kalmaz ve organik görünüm elde ederiz.</a:t>
            </a:r>
          </a:p>
          <a:p>
            <a:r>
              <a:rPr lang="tr-TR" b="1" dirty="0">
                <a:ea typeface="+mn-lt"/>
                <a:cs typeface="+mn-lt"/>
              </a:rPr>
              <a:t>Veri Budaması (</a:t>
            </a:r>
            <a:r>
              <a:rPr lang="tr-TR" b="1" dirty="0" err="1">
                <a:ea typeface="+mn-lt"/>
                <a:cs typeface="+mn-lt"/>
              </a:rPr>
              <a:t>Pruning</a:t>
            </a:r>
            <a:r>
              <a:rPr lang="tr-TR" b="1" dirty="0">
                <a:ea typeface="+mn-lt"/>
                <a:cs typeface="+mn-lt"/>
              </a:rPr>
              <a:t>):</a:t>
            </a:r>
            <a:r>
              <a:rPr lang="tr-TR" dirty="0">
                <a:ea typeface="+mn-lt"/>
                <a:cs typeface="+mn-lt"/>
              </a:rPr>
              <a:t> 10.000 takipçiden sonra, düşük performans gösteren (</a:t>
            </a:r>
            <a:r>
              <a:rPr lang="tr-TR" dirty="0" err="1">
                <a:ea typeface="+mn-lt"/>
                <a:cs typeface="+mn-lt"/>
              </a:rPr>
              <a:t>tutanmamış</a:t>
            </a:r>
            <a:r>
              <a:rPr lang="tr-TR" dirty="0">
                <a:ea typeface="+mn-lt"/>
                <a:cs typeface="+mn-lt"/>
              </a:rPr>
              <a:t>) içerikleri arşivlemek ve etkileşimsiz kitleyi temizlemek, profilin </a:t>
            </a:r>
            <a:r>
              <a:rPr lang="tr-TR" b="1" dirty="0">
                <a:ea typeface="+mn-lt"/>
                <a:cs typeface="+mn-lt"/>
              </a:rPr>
              <a:t>"Niteliğini" (</a:t>
            </a:r>
            <a:r>
              <a:rPr lang="tr-TR" b="1" dirty="0" err="1">
                <a:ea typeface="+mn-lt"/>
                <a:cs typeface="+mn-lt"/>
              </a:rPr>
              <a:t>Quality</a:t>
            </a:r>
            <a:r>
              <a:rPr lang="tr-TR" b="1" dirty="0">
                <a:ea typeface="+mn-lt"/>
                <a:cs typeface="+mn-lt"/>
              </a:rPr>
              <a:t>)</a:t>
            </a:r>
            <a:r>
              <a:rPr lang="tr-TR" dirty="0">
                <a:ea typeface="+mn-lt"/>
                <a:cs typeface="+mn-lt"/>
              </a:rPr>
              <a:t> artırır. Bu, yeni gelen ziyaretçiye sadece kaliteli içeriklerin üretildiği sinyalini verir.</a:t>
            </a:r>
            <a:endParaRPr lang="tr-TR" dirty="0"/>
          </a:p>
        </p:txBody>
      </p:sp>
    </p:spTree>
    <p:extLst>
      <p:ext uri="{BB962C8B-B14F-4D97-AF65-F5344CB8AC3E}">
        <p14:creationId xmlns:p14="http://schemas.microsoft.com/office/powerpoint/2010/main" val="1598947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smetin, yazı tipi, ekran görüntüsü, grafik içeren bir resim">
            <a:extLst>
              <a:ext uri="{FF2B5EF4-FFF2-40B4-BE49-F238E27FC236}">
                <a16:creationId xmlns:a16="http://schemas.microsoft.com/office/drawing/2014/main" id="{FAB9D058-96D0-87AF-31F4-E7B220E2642E}"/>
              </a:ext>
            </a:extLst>
          </p:cNvPr>
          <p:cNvPicPr>
            <a:picLocks noGrp="1" noChangeAspect="1"/>
          </p:cNvPicPr>
          <p:nvPr>
            <p:ph idx="1"/>
          </p:nvPr>
        </p:nvPicPr>
        <p:blipFill>
          <a:blip r:embed="rId2"/>
          <a:stretch>
            <a:fillRect/>
          </a:stretch>
        </p:blipFill>
        <p:spPr>
          <a:xfrm>
            <a:off x="1876894" y="1711171"/>
            <a:ext cx="3419475" cy="1152525"/>
          </a:xfrm>
          <a:prstGeom prst="rect">
            <a:avLst/>
          </a:prstGeom>
        </p:spPr>
      </p:pic>
      <p:pic>
        <p:nvPicPr>
          <p:cNvPr id="7" name="Resim 6" descr="metin, yazı tipi, ekran görüntüsü, tasarım içeren bir resim&#10;&#10;Yapay zeka tarafından oluşturulmuş içerik yanlış olabilir.">
            <a:extLst>
              <a:ext uri="{FF2B5EF4-FFF2-40B4-BE49-F238E27FC236}">
                <a16:creationId xmlns:a16="http://schemas.microsoft.com/office/drawing/2014/main" id="{668CD327-93FB-F101-68CE-8BBE4BBA55CF}"/>
              </a:ext>
            </a:extLst>
          </p:cNvPr>
          <p:cNvPicPr>
            <a:picLocks noChangeAspect="1"/>
          </p:cNvPicPr>
          <p:nvPr/>
        </p:nvPicPr>
        <p:blipFill>
          <a:blip r:embed="rId3"/>
          <a:stretch>
            <a:fillRect/>
          </a:stretch>
        </p:blipFill>
        <p:spPr>
          <a:xfrm>
            <a:off x="6731934" y="1726266"/>
            <a:ext cx="3524250" cy="1153086"/>
          </a:xfrm>
          <a:prstGeom prst="rect">
            <a:avLst/>
          </a:prstGeom>
        </p:spPr>
      </p:pic>
      <p:sp>
        <p:nvSpPr>
          <p:cNvPr id="8" name="Metin kutusu 7">
            <a:extLst>
              <a:ext uri="{FF2B5EF4-FFF2-40B4-BE49-F238E27FC236}">
                <a16:creationId xmlns:a16="http://schemas.microsoft.com/office/drawing/2014/main" id="{FF584648-646B-29D7-49C8-040FF094BC40}"/>
              </a:ext>
            </a:extLst>
          </p:cNvPr>
          <p:cNvSpPr txBox="1"/>
          <p:nvPr/>
        </p:nvSpPr>
        <p:spPr>
          <a:xfrm>
            <a:off x="6728766" y="2869804"/>
            <a:ext cx="34243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a:ea typeface="+mn-lt"/>
                <a:cs typeface="+mn-lt"/>
              </a:rPr>
              <a:t>https://www.instagram.com/learntogerman/</a:t>
            </a:r>
            <a:endParaRPr lang="tr-TR" dirty="0"/>
          </a:p>
        </p:txBody>
      </p:sp>
      <p:sp>
        <p:nvSpPr>
          <p:cNvPr id="9" name="Metin kutusu 8">
            <a:extLst>
              <a:ext uri="{FF2B5EF4-FFF2-40B4-BE49-F238E27FC236}">
                <a16:creationId xmlns:a16="http://schemas.microsoft.com/office/drawing/2014/main" id="{7BEB86C2-9963-6AD1-128F-7CE365A9E6D0}"/>
              </a:ext>
            </a:extLst>
          </p:cNvPr>
          <p:cNvSpPr txBox="1"/>
          <p:nvPr/>
        </p:nvSpPr>
        <p:spPr>
          <a:xfrm>
            <a:off x="1879675" y="2869804"/>
            <a:ext cx="34243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a:ea typeface="+mn-lt"/>
                <a:cs typeface="+mn-lt"/>
              </a:rPr>
              <a:t>https://www.instagram.com/germanwithstory/</a:t>
            </a:r>
          </a:p>
        </p:txBody>
      </p:sp>
      <p:pic>
        <p:nvPicPr>
          <p:cNvPr id="10" name="Resim 9" descr="metin, yazı tipi, ekran görüntüsü, grafik içeren bir resim&#10;&#10;Yapay zeka tarafından oluşturulmuş içerik yanlış olabilir.">
            <a:extLst>
              <a:ext uri="{FF2B5EF4-FFF2-40B4-BE49-F238E27FC236}">
                <a16:creationId xmlns:a16="http://schemas.microsoft.com/office/drawing/2014/main" id="{79832F50-D1D7-3AB8-E426-9A9CCEFD1065}"/>
              </a:ext>
            </a:extLst>
          </p:cNvPr>
          <p:cNvPicPr>
            <a:picLocks noChangeAspect="1"/>
          </p:cNvPicPr>
          <p:nvPr/>
        </p:nvPicPr>
        <p:blipFill>
          <a:blip r:embed="rId4"/>
          <a:stretch>
            <a:fillRect/>
          </a:stretch>
        </p:blipFill>
        <p:spPr>
          <a:xfrm>
            <a:off x="4062413" y="4459577"/>
            <a:ext cx="4067175" cy="1171575"/>
          </a:xfrm>
          <a:prstGeom prst="rect">
            <a:avLst/>
          </a:prstGeom>
        </p:spPr>
      </p:pic>
      <p:sp>
        <p:nvSpPr>
          <p:cNvPr id="12" name="Metin kutusu 11">
            <a:extLst>
              <a:ext uri="{FF2B5EF4-FFF2-40B4-BE49-F238E27FC236}">
                <a16:creationId xmlns:a16="http://schemas.microsoft.com/office/drawing/2014/main" id="{2605C09B-97B6-0213-D65A-2AB7ECD7AA3B}"/>
              </a:ext>
            </a:extLst>
          </p:cNvPr>
          <p:cNvSpPr txBox="1"/>
          <p:nvPr/>
        </p:nvSpPr>
        <p:spPr>
          <a:xfrm>
            <a:off x="4061765" y="5640713"/>
            <a:ext cx="40709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dirty="0">
                <a:ea typeface="+mn-lt"/>
                <a:cs typeface="+mn-lt"/>
              </a:rPr>
              <a:t>https://www.instagram.com/begibegi.almanca.turkce/</a:t>
            </a:r>
          </a:p>
        </p:txBody>
      </p:sp>
    </p:spTree>
    <p:extLst>
      <p:ext uri="{BB962C8B-B14F-4D97-AF65-F5344CB8AC3E}">
        <p14:creationId xmlns:p14="http://schemas.microsoft.com/office/powerpoint/2010/main" val="3139207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A0879B-CD9E-35B2-BB18-DA950B4B2D85}"/>
              </a:ext>
            </a:extLst>
          </p:cNvPr>
          <p:cNvSpPr>
            <a:spLocks noGrp="1"/>
          </p:cNvSpPr>
          <p:nvPr>
            <p:ph type="title"/>
          </p:nvPr>
        </p:nvSpPr>
        <p:spPr/>
        <p:txBody>
          <a:bodyPr/>
          <a:lstStyle/>
          <a:p>
            <a:r>
              <a:rPr lang="tr-TR" b="0" dirty="0" err="1">
                <a:ea typeface="+mj-lt"/>
                <a:cs typeface="+mj-lt"/>
              </a:rPr>
              <a:t>Simbiyozdan</a:t>
            </a:r>
            <a:r>
              <a:rPr lang="tr-TR" b="0" dirty="0">
                <a:ea typeface="+mj-lt"/>
                <a:cs typeface="+mj-lt"/>
              </a:rPr>
              <a:t> Otonomiye (Kanal Kullanımı)</a:t>
            </a:r>
            <a:endParaRPr lang="tr-TR" dirty="0"/>
          </a:p>
        </p:txBody>
      </p:sp>
      <p:sp>
        <p:nvSpPr>
          <p:cNvPr id="3" name="İçerik Yer Tutucusu 2">
            <a:extLst>
              <a:ext uri="{FF2B5EF4-FFF2-40B4-BE49-F238E27FC236}">
                <a16:creationId xmlns:a16="http://schemas.microsoft.com/office/drawing/2014/main" id="{BFC661B8-93D6-DBAF-C490-815126233406}"/>
              </a:ext>
            </a:extLst>
          </p:cNvPr>
          <p:cNvSpPr>
            <a:spLocks noGrp="1"/>
          </p:cNvSpPr>
          <p:nvPr>
            <p:ph idx="1"/>
          </p:nvPr>
        </p:nvSpPr>
        <p:spPr/>
        <p:txBody>
          <a:bodyPr vert="horz" lIns="91440" tIns="45720" rIns="91440" bIns="45720" rtlCol="0" anchor="t">
            <a:normAutofit/>
          </a:bodyPr>
          <a:lstStyle/>
          <a:p>
            <a:r>
              <a:rPr lang="tr-TR" b="1" dirty="0" err="1">
                <a:ea typeface="+mn-lt"/>
                <a:cs typeface="+mn-lt"/>
              </a:rPr>
              <a:t>Parazitik</a:t>
            </a:r>
            <a:r>
              <a:rPr lang="tr-TR" b="1" dirty="0">
                <a:ea typeface="+mn-lt"/>
                <a:cs typeface="+mn-lt"/>
              </a:rPr>
              <a:t> Bağımlılık:</a:t>
            </a:r>
            <a:r>
              <a:rPr lang="tr-TR" dirty="0">
                <a:ea typeface="+mn-lt"/>
                <a:cs typeface="+mn-lt"/>
              </a:rPr>
              <a:t> Başlangıçta hesap, algoritmanın (Konakçı) üzerinde yaşayan bir parazit gibidir; algoritma beslemezse ölür.</a:t>
            </a:r>
          </a:p>
          <a:p>
            <a:pPr marL="342900" indent="-342900"/>
            <a:r>
              <a:rPr lang="tr-TR" b="1" dirty="0">
                <a:ea typeface="+mn-lt"/>
                <a:cs typeface="+mn-lt"/>
              </a:rPr>
              <a:t>Otonom Sistem:</a:t>
            </a:r>
            <a:r>
              <a:rPr lang="tr-TR" dirty="0">
                <a:ea typeface="+mn-lt"/>
                <a:cs typeface="+mn-lt"/>
              </a:rPr>
              <a:t> Yayın Kanalları (Broadcast </a:t>
            </a:r>
            <a:r>
              <a:rPr lang="tr-TR" dirty="0" err="1">
                <a:ea typeface="+mn-lt"/>
                <a:cs typeface="+mn-lt"/>
              </a:rPr>
              <a:t>Channels</a:t>
            </a:r>
            <a:r>
              <a:rPr lang="tr-TR" dirty="0">
                <a:ea typeface="+mn-lt"/>
                <a:cs typeface="+mn-lt"/>
              </a:rPr>
              <a:t>), bu bağımlılığı kırmanın yoludur. Kitlenizi algoritmanın filtrelerinden bağımsız, doğrudan ulaşabileceğiniz bir alana taşımak, hesabın </a:t>
            </a:r>
            <a:r>
              <a:rPr lang="tr-TR" b="1" dirty="0">
                <a:ea typeface="+mn-lt"/>
                <a:cs typeface="+mn-lt"/>
              </a:rPr>
              <a:t>"Bağımsız Bir Organizma"</a:t>
            </a:r>
            <a:r>
              <a:rPr lang="tr-TR" dirty="0">
                <a:ea typeface="+mn-lt"/>
                <a:cs typeface="+mn-lt"/>
              </a:rPr>
              <a:t> haline gelmesini ve dış koşullar (algoritma güncellemeleri) değişse bile hayatta kalmasını sağlar.</a:t>
            </a:r>
            <a:endParaRPr lang="tr-TR" dirty="0"/>
          </a:p>
          <a:p>
            <a:endParaRPr lang="tr-TR" dirty="0"/>
          </a:p>
        </p:txBody>
      </p:sp>
    </p:spTree>
    <p:extLst>
      <p:ext uri="{BB962C8B-B14F-4D97-AF65-F5344CB8AC3E}">
        <p14:creationId xmlns:p14="http://schemas.microsoft.com/office/powerpoint/2010/main" val="1255025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metin, ekran görüntüsü, yazı tipi, sayı, numara içeren bir resim&#10;&#10;Yapay zeka tarafından oluşturulmuş içerik yanlış olabilir.">
            <a:extLst>
              <a:ext uri="{FF2B5EF4-FFF2-40B4-BE49-F238E27FC236}">
                <a16:creationId xmlns:a16="http://schemas.microsoft.com/office/drawing/2014/main" id="{C9ACD4F4-023A-980C-CD39-E879769ED5EC}"/>
              </a:ext>
            </a:extLst>
          </p:cNvPr>
          <p:cNvPicPr>
            <a:picLocks noChangeAspect="1"/>
          </p:cNvPicPr>
          <p:nvPr/>
        </p:nvPicPr>
        <p:blipFill>
          <a:blip r:embed="rId2"/>
          <a:stretch>
            <a:fillRect/>
          </a:stretch>
        </p:blipFill>
        <p:spPr>
          <a:xfrm>
            <a:off x="708853" y="1409079"/>
            <a:ext cx="5385077" cy="4459495"/>
          </a:xfrm>
          <a:prstGeom prst="rect">
            <a:avLst/>
          </a:prstGeom>
        </p:spPr>
      </p:pic>
      <p:pic>
        <p:nvPicPr>
          <p:cNvPr id="7" name="Resim 6" descr="metin, ekran görüntüsü içeren bir resim&#10;&#10;Yapay zeka tarafından oluşturulmuş içerik yanlış olabilir.">
            <a:extLst>
              <a:ext uri="{FF2B5EF4-FFF2-40B4-BE49-F238E27FC236}">
                <a16:creationId xmlns:a16="http://schemas.microsoft.com/office/drawing/2014/main" id="{A8494C4B-46F1-B52C-8945-A51FD5F49871}"/>
              </a:ext>
            </a:extLst>
          </p:cNvPr>
          <p:cNvPicPr>
            <a:picLocks noChangeAspect="1"/>
          </p:cNvPicPr>
          <p:nvPr/>
        </p:nvPicPr>
        <p:blipFill>
          <a:blip r:embed="rId3"/>
          <a:stretch>
            <a:fillRect/>
          </a:stretch>
        </p:blipFill>
        <p:spPr>
          <a:xfrm>
            <a:off x="6780972" y="423862"/>
            <a:ext cx="4991100" cy="6010275"/>
          </a:xfrm>
          <a:prstGeom prst="rect">
            <a:avLst/>
          </a:prstGeom>
        </p:spPr>
      </p:pic>
    </p:spTree>
    <p:extLst>
      <p:ext uri="{BB962C8B-B14F-4D97-AF65-F5344CB8AC3E}">
        <p14:creationId xmlns:p14="http://schemas.microsoft.com/office/powerpoint/2010/main" val="1067702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032E25-FA94-EF13-532E-7988FAB11DFF}"/>
              </a:ext>
            </a:extLst>
          </p:cNvPr>
          <p:cNvSpPr>
            <a:spLocks noGrp="1"/>
          </p:cNvSpPr>
          <p:nvPr>
            <p:ph type="title"/>
          </p:nvPr>
        </p:nvSpPr>
        <p:spPr/>
        <p:txBody>
          <a:bodyPr/>
          <a:lstStyle/>
          <a:p>
            <a:r>
              <a:rPr lang="tr-TR" dirty="0"/>
              <a:t>SON</a:t>
            </a:r>
          </a:p>
        </p:txBody>
      </p:sp>
      <p:sp>
        <p:nvSpPr>
          <p:cNvPr id="3" name="İçerik Yer Tutucusu 2">
            <a:extLst>
              <a:ext uri="{FF2B5EF4-FFF2-40B4-BE49-F238E27FC236}">
                <a16:creationId xmlns:a16="http://schemas.microsoft.com/office/drawing/2014/main" id="{EA1DC5D5-52FC-E0FD-03C9-8E175A2839B3}"/>
              </a:ext>
            </a:extLst>
          </p:cNvPr>
          <p:cNvSpPr>
            <a:spLocks noGrp="1"/>
          </p:cNvSpPr>
          <p:nvPr>
            <p:ph idx="1"/>
          </p:nvPr>
        </p:nvSpPr>
        <p:spPr/>
        <p:txBody>
          <a:bodyPr vert="horz" lIns="91440" tIns="45720" rIns="91440" bIns="45720" rtlCol="0" anchor="t">
            <a:normAutofit/>
          </a:bodyPr>
          <a:lstStyle/>
          <a:p>
            <a:r>
              <a:rPr lang="tr-TR" dirty="0"/>
              <a:t>Dinlediğiniz için Teşekkürler!</a:t>
            </a:r>
          </a:p>
        </p:txBody>
      </p:sp>
    </p:spTree>
    <p:extLst>
      <p:ext uri="{BB962C8B-B14F-4D97-AF65-F5344CB8AC3E}">
        <p14:creationId xmlns:p14="http://schemas.microsoft.com/office/powerpoint/2010/main" val="4084995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1E9CB35-381A-1059-0695-140BE2BADFB9}"/>
              </a:ext>
            </a:extLst>
          </p:cNvPr>
          <p:cNvSpPr>
            <a:spLocks noGrp="1"/>
          </p:cNvSpPr>
          <p:nvPr>
            <p:ph type="title"/>
          </p:nvPr>
        </p:nvSpPr>
        <p:spPr>
          <a:xfrm>
            <a:off x="640080" y="862103"/>
            <a:ext cx="10890929" cy="1387934"/>
          </a:xfrm>
        </p:spPr>
        <p:txBody>
          <a:bodyPr anchor="b">
            <a:normAutofit/>
          </a:bodyPr>
          <a:lstStyle/>
          <a:p>
            <a:pPr marL="342900" indent="-342900">
              <a:spcBef>
                <a:spcPts val="1000"/>
              </a:spcBef>
              <a:buFont typeface="Arial"/>
              <a:buChar char="•"/>
            </a:pPr>
            <a:r>
              <a:rPr lang="tr-TR" b="0">
                <a:latin typeface="Grandview Display"/>
                <a:ea typeface="Arial"/>
                <a:cs typeface="Arial"/>
              </a:rPr>
              <a:t>Benchmarking </a:t>
            </a:r>
            <a:r>
              <a:rPr lang="tr-TR" b="0" baseline="0">
                <a:latin typeface="Grandview Display"/>
                <a:ea typeface="Arial"/>
                <a:cs typeface="Arial"/>
              </a:rPr>
              <a:t>ve </a:t>
            </a:r>
            <a:r>
              <a:rPr lang="tr-TR" b="0">
                <a:latin typeface="Grandview Display"/>
                <a:ea typeface="Arial"/>
                <a:cs typeface="Arial"/>
              </a:rPr>
              <a:t>MVP Oluşturma</a:t>
            </a:r>
          </a:p>
          <a:p>
            <a:pPr marL="285750" indent="-285750">
              <a:spcBef>
                <a:spcPts val="1000"/>
              </a:spcBef>
              <a:buFont typeface="Arial,Sans-Serif"/>
              <a:buChar char="•"/>
            </a:pPr>
            <a:endParaRPr lang="tr-TR" b="0">
              <a:cs typeface="Arial"/>
            </a:endParaRPr>
          </a:p>
        </p:txBody>
      </p:sp>
      <p:sp>
        <p:nvSpPr>
          <p:cNvPr id="3" name="İçerik Yer Tutucusu 2">
            <a:extLst>
              <a:ext uri="{FF2B5EF4-FFF2-40B4-BE49-F238E27FC236}">
                <a16:creationId xmlns:a16="http://schemas.microsoft.com/office/drawing/2014/main" id="{8E65787C-0963-C9FB-5BDF-EB10F67339E3}"/>
              </a:ext>
            </a:extLst>
          </p:cNvPr>
          <p:cNvSpPr>
            <a:spLocks noGrp="1"/>
          </p:cNvSpPr>
          <p:nvPr>
            <p:ph idx="1"/>
          </p:nvPr>
        </p:nvSpPr>
        <p:spPr>
          <a:xfrm>
            <a:off x="640080" y="2761673"/>
            <a:ext cx="10890929" cy="3536241"/>
          </a:xfrm>
        </p:spPr>
        <p:txBody>
          <a:bodyPr vert="horz" lIns="91440" tIns="45720" rIns="91440" bIns="45720" rtlCol="0">
            <a:normAutofit/>
          </a:bodyPr>
          <a:lstStyle/>
          <a:p>
            <a:r>
              <a:rPr lang="tr-TR" b="1" dirty="0">
                <a:ea typeface="+mn-lt"/>
                <a:cs typeface="+mn-lt"/>
              </a:rPr>
              <a:t>Risk Minimizasyonu ve Benchmarking:</a:t>
            </a:r>
            <a:r>
              <a:rPr lang="tr-TR" dirty="0">
                <a:ea typeface="+mn-lt"/>
                <a:cs typeface="+mn-lt"/>
              </a:rPr>
              <a:t> Sıfırdan bir format yaratmak (Ar-</a:t>
            </a:r>
            <a:r>
              <a:rPr lang="tr-TR" err="1">
                <a:ea typeface="+mn-lt"/>
                <a:cs typeface="+mn-lt"/>
              </a:rPr>
              <a:t>Ge</a:t>
            </a:r>
            <a:r>
              <a:rPr lang="tr-TR" dirty="0">
                <a:ea typeface="+mn-lt"/>
                <a:cs typeface="+mn-lt"/>
              </a:rPr>
              <a:t> maliyeti) yerine, başarısı kanıtlanmış içerik formatları analiz edilmelidir.</a:t>
            </a:r>
          </a:p>
          <a:p>
            <a:r>
              <a:rPr lang="tr-TR" b="1" dirty="0">
                <a:ea typeface="+mn-lt"/>
                <a:cs typeface="+mn-lt"/>
              </a:rPr>
              <a:t>Salt Maruz Kalma Etkisi (</a:t>
            </a:r>
            <a:r>
              <a:rPr lang="tr-TR" b="1" dirty="0" err="1">
                <a:ea typeface="+mn-lt"/>
                <a:cs typeface="+mn-lt"/>
              </a:rPr>
              <a:t>Mere</a:t>
            </a:r>
            <a:r>
              <a:rPr lang="tr-TR" b="1" dirty="0">
                <a:ea typeface="+mn-lt"/>
                <a:cs typeface="+mn-lt"/>
              </a:rPr>
              <a:t> </a:t>
            </a:r>
            <a:r>
              <a:rPr lang="tr-TR" b="1" dirty="0" err="1">
                <a:ea typeface="+mn-lt"/>
                <a:cs typeface="+mn-lt"/>
              </a:rPr>
              <a:t>Exposure</a:t>
            </a:r>
            <a:r>
              <a:rPr lang="tr-TR" b="1" dirty="0">
                <a:ea typeface="+mn-lt"/>
                <a:cs typeface="+mn-lt"/>
              </a:rPr>
              <a:t> </a:t>
            </a:r>
            <a:r>
              <a:rPr lang="tr-TR" b="1" dirty="0" err="1">
                <a:ea typeface="+mn-lt"/>
                <a:cs typeface="+mn-lt"/>
              </a:rPr>
              <a:t>Effect</a:t>
            </a:r>
            <a:r>
              <a:rPr lang="tr-TR" b="1" dirty="0">
                <a:ea typeface="+mn-lt"/>
                <a:cs typeface="+mn-lt"/>
              </a:rPr>
              <a:t>):</a:t>
            </a:r>
            <a:r>
              <a:rPr lang="tr-TR" dirty="0">
                <a:ea typeface="+mn-lt"/>
                <a:cs typeface="+mn-lt"/>
              </a:rPr>
              <a:t> </a:t>
            </a:r>
            <a:r>
              <a:rPr lang="tr-TR" i="1" dirty="0">
                <a:ea typeface="+mn-lt"/>
                <a:cs typeface="+mn-lt"/>
              </a:rPr>
              <a:t>[Psikolojik Destek]</a:t>
            </a:r>
            <a:r>
              <a:rPr lang="tr-TR" dirty="0">
                <a:ea typeface="+mn-lt"/>
                <a:cs typeface="+mn-lt"/>
              </a:rPr>
              <a:t> İnsanlar aşina oldukları formatlara daha çabuk güvenirler. </a:t>
            </a:r>
            <a:endParaRPr lang="tr-TR" dirty="0"/>
          </a:p>
        </p:txBody>
      </p:sp>
      <p:cxnSp>
        <p:nvCxnSpPr>
          <p:cNvPr id="10" name="Straight Connector 9">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4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giyim, Çizgi film, ekran görüntüsü içeren bir resim&#10;&#10;Yapay zeka tarafından oluşturulmuş içerik yanlış olabilir.">
            <a:extLst>
              <a:ext uri="{FF2B5EF4-FFF2-40B4-BE49-F238E27FC236}">
                <a16:creationId xmlns:a16="http://schemas.microsoft.com/office/drawing/2014/main" id="{AB6632C5-308C-DC10-D64D-07907FE3EF8D}"/>
              </a:ext>
            </a:extLst>
          </p:cNvPr>
          <p:cNvPicPr>
            <a:picLocks noGrp="1" noChangeAspect="1"/>
          </p:cNvPicPr>
          <p:nvPr>
            <p:ph idx="1"/>
          </p:nvPr>
        </p:nvPicPr>
        <p:blipFill>
          <a:blip r:embed="rId2"/>
          <a:stretch>
            <a:fillRect/>
          </a:stretch>
        </p:blipFill>
        <p:spPr>
          <a:xfrm>
            <a:off x="418136" y="-398"/>
            <a:ext cx="5358996" cy="6860686"/>
          </a:xfrm>
          <a:prstGeom prst="rect">
            <a:avLst/>
          </a:prstGeom>
        </p:spPr>
      </p:pic>
      <p:pic>
        <p:nvPicPr>
          <p:cNvPr id="7" name="Resim 6" descr="metin, insan yüzü, ekran görüntüsü, giyim içeren bir resim&#10;&#10;Yapay zeka tarafından oluşturulmuş içerik yanlış olabilir.">
            <a:extLst>
              <a:ext uri="{FF2B5EF4-FFF2-40B4-BE49-F238E27FC236}">
                <a16:creationId xmlns:a16="http://schemas.microsoft.com/office/drawing/2014/main" id="{AEE5AC4E-E2B2-7F15-1D6E-4FA9EA205CC8}"/>
              </a:ext>
            </a:extLst>
          </p:cNvPr>
          <p:cNvPicPr>
            <a:picLocks noChangeAspect="1"/>
          </p:cNvPicPr>
          <p:nvPr/>
        </p:nvPicPr>
        <p:blipFill>
          <a:blip r:embed="rId3"/>
          <a:stretch>
            <a:fillRect/>
          </a:stretch>
        </p:blipFill>
        <p:spPr>
          <a:xfrm>
            <a:off x="6290072" y="-1213"/>
            <a:ext cx="5378823" cy="6864162"/>
          </a:xfrm>
          <a:prstGeom prst="rect">
            <a:avLst/>
          </a:prstGeom>
        </p:spPr>
      </p:pic>
    </p:spTree>
    <p:extLst>
      <p:ext uri="{BB962C8B-B14F-4D97-AF65-F5344CB8AC3E}">
        <p14:creationId xmlns:p14="http://schemas.microsoft.com/office/powerpoint/2010/main" val="3279078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B18673-4449-3A11-2F2F-FC95F1C9E147}"/>
              </a:ext>
            </a:extLst>
          </p:cNvPr>
          <p:cNvSpPr>
            <a:spLocks noGrp="1"/>
          </p:cNvSpPr>
          <p:nvPr>
            <p:ph type="title"/>
          </p:nvPr>
        </p:nvSpPr>
        <p:spPr/>
        <p:txBody>
          <a:bodyPr/>
          <a:lstStyle/>
          <a:p>
            <a:r>
              <a:rPr lang="tr-TR" b="0" dirty="0">
                <a:ea typeface="+mj-lt"/>
                <a:cs typeface="+mj-lt"/>
              </a:rPr>
              <a:t>Marka Ayrışması ve </a:t>
            </a:r>
            <a:r>
              <a:rPr lang="tr-TR" b="0" dirty="0" err="1">
                <a:ea typeface="+mj-lt"/>
                <a:cs typeface="+mj-lt"/>
              </a:rPr>
              <a:t>Von</a:t>
            </a:r>
            <a:r>
              <a:rPr lang="tr-TR" b="0" dirty="0">
                <a:ea typeface="+mj-lt"/>
                <a:cs typeface="+mj-lt"/>
              </a:rPr>
              <a:t> </a:t>
            </a:r>
            <a:r>
              <a:rPr lang="tr-TR" b="0" dirty="0" err="1">
                <a:ea typeface="+mj-lt"/>
                <a:cs typeface="+mj-lt"/>
              </a:rPr>
              <a:t>Restorff</a:t>
            </a:r>
            <a:r>
              <a:rPr lang="tr-TR" b="0" dirty="0">
                <a:ea typeface="+mj-lt"/>
                <a:cs typeface="+mj-lt"/>
              </a:rPr>
              <a:t> Etkisi</a:t>
            </a:r>
            <a:endParaRPr lang="tr-TR" dirty="0"/>
          </a:p>
        </p:txBody>
      </p:sp>
      <p:sp>
        <p:nvSpPr>
          <p:cNvPr id="3" name="İçerik Yer Tutucusu 2">
            <a:extLst>
              <a:ext uri="{FF2B5EF4-FFF2-40B4-BE49-F238E27FC236}">
                <a16:creationId xmlns:a16="http://schemas.microsoft.com/office/drawing/2014/main" id="{9D235705-1A3A-8ACC-960E-C8F03D71AA5A}"/>
              </a:ext>
            </a:extLst>
          </p:cNvPr>
          <p:cNvSpPr>
            <a:spLocks noGrp="1"/>
          </p:cNvSpPr>
          <p:nvPr>
            <p:ph idx="1"/>
          </p:nvPr>
        </p:nvSpPr>
        <p:spPr/>
        <p:txBody>
          <a:bodyPr vert="horz" lIns="91440" tIns="45720" rIns="91440" bIns="45720" rtlCol="0" anchor="t">
            <a:normAutofit/>
          </a:bodyPr>
          <a:lstStyle/>
          <a:p>
            <a:r>
              <a:rPr lang="tr-TR" b="1" dirty="0">
                <a:ea typeface="+mn-lt"/>
                <a:cs typeface="+mn-lt"/>
              </a:rPr>
              <a:t>Görsel Konumlandırma (Visual </a:t>
            </a:r>
            <a:r>
              <a:rPr lang="tr-TR" b="1" err="1">
                <a:ea typeface="+mn-lt"/>
                <a:cs typeface="+mn-lt"/>
              </a:rPr>
              <a:t>Positioning</a:t>
            </a:r>
            <a:r>
              <a:rPr lang="tr-TR" b="1" dirty="0">
                <a:ea typeface="+mn-lt"/>
                <a:cs typeface="+mn-lt"/>
              </a:rPr>
              <a:t>):</a:t>
            </a:r>
            <a:r>
              <a:rPr lang="tr-TR" dirty="0">
                <a:ea typeface="+mn-lt"/>
                <a:cs typeface="+mn-lt"/>
              </a:rPr>
              <a:t> Rekabetin yoğun olduğu bir akışta (</a:t>
            </a:r>
            <a:r>
              <a:rPr lang="tr-TR" err="1">
                <a:ea typeface="+mn-lt"/>
                <a:cs typeface="+mn-lt"/>
              </a:rPr>
              <a:t>feed</a:t>
            </a:r>
            <a:r>
              <a:rPr lang="tr-TR" dirty="0">
                <a:ea typeface="+mn-lt"/>
                <a:cs typeface="+mn-lt"/>
              </a:rPr>
              <a:t>), ürünün (içeriğin) raflarda (ekranda) ayrışması gerekir. Sektör standardı "Beyaz/Mavi" iken, zıt bir renk paleti (Açık Kahverengi) seçmek stratejik bir farklılaşmadır.</a:t>
            </a:r>
          </a:p>
          <a:p>
            <a:pPr marL="342900" indent="-342900"/>
            <a:r>
              <a:rPr lang="tr-TR" b="1" dirty="0" err="1">
                <a:ea typeface="+mn-lt"/>
                <a:cs typeface="+mn-lt"/>
              </a:rPr>
              <a:t>Von</a:t>
            </a:r>
            <a:r>
              <a:rPr lang="tr-TR" b="1" dirty="0">
                <a:ea typeface="+mn-lt"/>
                <a:cs typeface="+mn-lt"/>
              </a:rPr>
              <a:t> </a:t>
            </a:r>
            <a:r>
              <a:rPr lang="tr-TR" b="1" dirty="0" err="1">
                <a:ea typeface="+mn-lt"/>
                <a:cs typeface="+mn-lt"/>
              </a:rPr>
              <a:t>Restorff</a:t>
            </a:r>
            <a:r>
              <a:rPr lang="tr-TR" b="1" dirty="0">
                <a:ea typeface="+mn-lt"/>
                <a:cs typeface="+mn-lt"/>
              </a:rPr>
              <a:t> Etkisi (İzolasyon İlkesi):</a:t>
            </a:r>
            <a:r>
              <a:rPr lang="tr-TR" dirty="0">
                <a:ea typeface="+mn-lt"/>
                <a:cs typeface="+mn-lt"/>
              </a:rPr>
              <a:t> Beynimiz, homojen bir grup içinde aykırı duran uyaranı hafızaya kodlamaya programlıdır. Bu renk tercihi, kullanıcının otonom tarama sürecini (</a:t>
            </a:r>
            <a:r>
              <a:rPr lang="tr-TR" dirty="0" err="1">
                <a:ea typeface="+mn-lt"/>
                <a:cs typeface="+mn-lt"/>
              </a:rPr>
              <a:t>scrolling</a:t>
            </a:r>
            <a:r>
              <a:rPr lang="tr-TR" dirty="0">
                <a:ea typeface="+mn-lt"/>
                <a:cs typeface="+mn-lt"/>
              </a:rPr>
              <a:t>) böler ve dikkati içeriğe odaklar.</a:t>
            </a:r>
            <a:endParaRPr lang="tr-TR" dirty="0"/>
          </a:p>
          <a:p>
            <a:endParaRPr lang="tr-TR" dirty="0"/>
          </a:p>
        </p:txBody>
      </p:sp>
    </p:spTree>
    <p:extLst>
      <p:ext uri="{BB962C8B-B14F-4D97-AF65-F5344CB8AC3E}">
        <p14:creationId xmlns:p14="http://schemas.microsoft.com/office/powerpoint/2010/main" val="4145584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metin, insan yüzü, kişi, şahıs, ekran görüntüsü içeren bir resim&#10;&#10;Yapay zeka tarafından oluşturulmuş içerik yanlış olabilir.">
            <a:extLst>
              <a:ext uri="{FF2B5EF4-FFF2-40B4-BE49-F238E27FC236}">
                <a16:creationId xmlns:a16="http://schemas.microsoft.com/office/drawing/2014/main" id="{88EEF89E-D184-523B-76A0-F058672B5E95}"/>
              </a:ext>
            </a:extLst>
          </p:cNvPr>
          <p:cNvPicPr>
            <a:picLocks noChangeAspect="1"/>
          </p:cNvPicPr>
          <p:nvPr/>
        </p:nvPicPr>
        <p:blipFill>
          <a:blip r:embed="rId2"/>
          <a:stretch>
            <a:fillRect/>
          </a:stretch>
        </p:blipFill>
        <p:spPr>
          <a:xfrm>
            <a:off x="555186" y="375478"/>
            <a:ext cx="4775803" cy="3081131"/>
          </a:xfrm>
          <a:prstGeom prst="rect">
            <a:avLst/>
          </a:prstGeom>
        </p:spPr>
      </p:pic>
      <p:pic>
        <p:nvPicPr>
          <p:cNvPr id="7" name="Resim 6" descr="metin, giyim, ekran görüntüsü, insan yüzü içeren bir resim&#10;&#10;Yapay zeka tarafından oluşturulmuş içerik yanlış olabilir.">
            <a:extLst>
              <a:ext uri="{FF2B5EF4-FFF2-40B4-BE49-F238E27FC236}">
                <a16:creationId xmlns:a16="http://schemas.microsoft.com/office/drawing/2014/main" id="{653790E4-E1E9-E313-F9D1-35CBC72C0B89}"/>
              </a:ext>
            </a:extLst>
          </p:cNvPr>
          <p:cNvPicPr>
            <a:picLocks noChangeAspect="1"/>
          </p:cNvPicPr>
          <p:nvPr/>
        </p:nvPicPr>
        <p:blipFill>
          <a:blip r:embed="rId3"/>
          <a:stretch>
            <a:fillRect/>
          </a:stretch>
        </p:blipFill>
        <p:spPr>
          <a:xfrm>
            <a:off x="6769535" y="375477"/>
            <a:ext cx="4771016" cy="3081132"/>
          </a:xfrm>
          <a:prstGeom prst="rect">
            <a:avLst/>
          </a:prstGeom>
        </p:spPr>
      </p:pic>
      <p:pic>
        <p:nvPicPr>
          <p:cNvPr id="8" name="Resim 7" descr="metin, insan yüzü, giyim, kişi, şahıs içeren bir resim&#10;&#10;Yapay zeka tarafından oluşturulmuş içerik yanlış olabilir.">
            <a:extLst>
              <a:ext uri="{FF2B5EF4-FFF2-40B4-BE49-F238E27FC236}">
                <a16:creationId xmlns:a16="http://schemas.microsoft.com/office/drawing/2014/main" id="{DED59E56-080A-6427-DE23-A0C2E6C98E46}"/>
              </a:ext>
            </a:extLst>
          </p:cNvPr>
          <p:cNvPicPr>
            <a:picLocks noChangeAspect="1"/>
          </p:cNvPicPr>
          <p:nvPr/>
        </p:nvPicPr>
        <p:blipFill>
          <a:blip r:embed="rId4"/>
          <a:stretch>
            <a:fillRect/>
          </a:stretch>
        </p:blipFill>
        <p:spPr>
          <a:xfrm>
            <a:off x="3706165" y="3776869"/>
            <a:ext cx="4790714" cy="2959653"/>
          </a:xfrm>
          <a:prstGeom prst="rect">
            <a:avLst/>
          </a:prstGeom>
        </p:spPr>
      </p:pic>
    </p:spTree>
    <p:extLst>
      <p:ext uri="{BB962C8B-B14F-4D97-AF65-F5344CB8AC3E}">
        <p14:creationId xmlns:p14="http://schemas.microsoft.com/office/powerpoint/2010/main" val="142442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EBD8EB-1FB9-CD4B-4354-6F98C04A65A0}"/>
              </a:ext>
            </a:extLst>
          </p:cNvPr>
          <p:cNvSpPr>
            <a:spLocks noGrp="1"/>
          </p:cNvSpPr>
          <p:nvPr>
            <p:ph type="title"/>
          </p:nvPr>
        </p:nvSpPr>
        <p:spPr/>
        <p:txBody>
          <a:bodyPr/>
          <a:lstStyle/>
          <a:p>
            <a:r>
              <a:rPr lang="tr-TR" b="0" dirty="0">
                <a:ea typeface="+mj-lt"/>
                <a:cs typeface="+mj-lt"/>
              </a:rPr>
              <a:t>Üretim Kalitesi ve Bilişsel Akıcılık</a:t>
            </a:r>
            <a:endParaRPr lang="tr-TR" dirty="0"/>
          </a:p>
        </p:txBody>
      </p:sp>
      <p:sp>
        <p:nvSpPr>
          <p:cNvPr id="3" name="İçerik Yer Tutucusu 2">
            <a:extLst>
              <a:ext uri="{FF2B5EF4-FFF2-40B4-BE49-F238E27FC236}">
                <a16:creationId xmlns:a16="http://schemas.microsoft.com/office/drawing/2014/main" id="{3937DDC2-F893-89B1-C1CC-B50BF5B88845}"/>
              </a:ext>
            </a:extLst>
          </p:cNvPr>
          <p:cNvSpPr>
            <a:spLocks noGrp="1"/>
          </p:cNvSpPr>
          <p:nvPr>
            <p:ph idx="1"/>
          </p:nvPr>
        </p:nvSpPr>
        <p:spPr/>
        <p:txBody>
          <a:bodyPr vert="horz" lIns="91440" tIns="45720" rIns="91440" bIns="45720" rtlCol="0" anchor="t">
            <a:normAutofit/>
          </a:bodyPr>
          <a:lstStyle/>
          <a:p>
            <a:r>
              <a:rPr lang="tr-TR" b="1" dirty="0">
                <a:ea typeface="+mn-lt"/>
                <a:cs typeface="+mn-lt"/>
              </a:rPr>
              <a:t>Giriş Bariyeri (</a:t>
            </a:r>
            <a:r>
              <a:rPr lang="tr-TR" b="1" err="1">
                <a:ea typeface="+mn-lt"/>
                <a:cs typeface="+mn-lt"/>
              </a:rPr>
              <a:t>Barrier</a:t>
            </a:r>
            <a:r>
              <a:rPr lang="tr-TR" b="1" dirty="0">
                <a:ea typeface="+mn-lt"/>
                <a:cs typeface="+mn-lt"/>
              </a:rPr>
              <a:t> </a:t>
            </a:r>
            <a:r>
              <a:rPr lang="tr-TR" b="1" err="1">
                <a:ea typeface="+mn-lt"/>
                <a:cs typeface="+mn-lt"/>
              </a:rPr>
              <a:t>to</a:t>
            </a:r>
            <a:r>
              <a:rPr lang="tr-TR" b="1" dirty="0">
                <a:ea typeface="+mn-lt"/>
                <a:cs typeface="+mn-lt"/>
              </a:rPr>
              <a:t> </a:t>
            </a:r>
            <a:r>
              <a:rPr lang="tr-TR" b="1" err="1">
                <a:ea typeface="+mn-lt"/>
                <a:cs typeface="+mn-lt"/>
              </a:rPr>
              <a:t>Entry</a:t>
            </a:r>
            <a:r>
              <a:rPr lang="tr-TR" b="1" dirty="0">
                <a:ea typeface="+mn-lt"/>
                <a:cs typeface="+mn-lt"/>
              </a:rPr>
              <a:t>):</a:t>
            </a:r>
            <a:r>
              <a:rPr lang="tr-TR" dirty="0">
                <a:ea typeface="+mn-lt"/>
                <a:cs typeface="+mn-lt"/>
              </a:rPr>
              <a:t> Paint gibi amatör araçlar yerine </a:t>
            </a:r>
            <a:r>
              <a:rPr lang="tr-TR" err="1">
                <a:ea typeface="+mn-lt"/>
                <a:cs typeface="+mn-lt"/>
              </a:rPr>
              <a:t>Canva</a:t>
            </a:r>
            <a:r>
              <a:rPr lang="tr-TR" dirty="0">
                <a:ea typeface="+mn-lt"/>
                <a:cs typeface="+mn-lt"/>
              </a:rPr>
              <a:t>/</a:t>
            </a:r>
            <a:r>
              <a:rPr lang="tr-TR" err="1">
                <a:ea typeface="+mn-lt"/>
                <a:cs typeface="+mn-lt"/>
              </a:rPr>
              <a:t>Premiere</a:t>
            </a:r>
            <a:r>
              <a:rPr lang="tr-TR" dirty="0">
                <a:ea typeface="+mn-lt"/>
                <a:cs typeface="+mn-lt"/>
              </a:rPr>
              <a:t> gibi profesyonel araçlar kullanmak, markanın algılanan değerini (</a:t>
            </a:r>
            <a:r>
              <a:rPr lang="tr-TR" err="1">
                <a:ea typeface="+mn-lt"/>
                <a:cs typeface="+mn-lt"/>
              </a:rPr>
              <a:t>Perceived</a:t>
            </a:r>
            <a:r>
              <a:rPr lang="tr-TR" dirty="0">
                <a:ea typeface="+mn-lt"/>
                <a:cs typeface="+mn-lt"/>
              </a:rPr>
              <a:t> Value) artırır.</a:t>
            </a:r>
          </a:p>
          <a:p>
            <a:r>
              <a:rPr lang="tr-TR" b="1" dirty="0">
                <a:ea typeface="+mn-lt"/>
                <a:cs typeface="+mn-lt"/>
              </a:rPr>
              <a:t>Bilişsel Akıcılık (</a:t>
            </a:r>
            <a:r>
              <a:rPr lang="tr-TR" b="1" dirty="0" err="1">
                <a:ea typeface="+mn-lt"/>
                <a:cs typeface="+mn-lt"/>
              </a:rPr>
              <a:t>Cognitive</a:t>
            </a:r>
            <a:r>
              <a:rPr lang="tr-TR" b="1" dirty="0">
                <a:ea typeface="+mn-lt"/>
                <a:cs typeface="+mn-lt"/>
              </a:rPr>
              <a:t> </a:t>
            </a:r>
            <a:r>
              <a:rPr lang="tr-TR" b="1" dirty="0" err="1">
                <a:ea typeface="+mn-lt"/>
                <a:cs typeface="+mn-lt"/>
              </a:rPr>
              <a:t>Fluency</a:t>
            </a:r>
            <a:r>
              <a:rPr lang="tr-TR" b="1" dirty="0">
                <a:ea typeface="+mn-lt"/>
                <a:cs typeface="+mn-lt"/>
              </a:rPr>
              <a:t>):</a:t>
            </a:r>
            <a:r>
              <a:rPr lang="tr-TR" dirty="0">
                <a:ea typeface="+mn-lt"/>
                <a:cs typeface="+mn-lt"/>
              </a:rPr>
              <a:t> Beyin, işlemesi kolay olan veriyi "güvenilir" olarak etiketler. Sektör standartlarına (font, çözünürlük, kurgu hızı) uygun tasarım, kullanıcının içeriği sorgulamadan tüketmesini sağlar. Amatör tasarım ise beyinde "sürtünme" yaratır ve terk etme oranını (</a:t>
            </a:r>
            <a:r>
              <a:rPr lang="tr-TR" dirty="0" err="1">
                <a:ea typeface="+mn-lt"/>
                <a:cs typeface="+mn-lt"/>
              </a:rPr>
              <a:t>Bounce</a:t>
            </a:r>
            <a:r>
              <a:rPr lang="tr-TR" dirty="0">
                <a:ea typeface="+mn-lt"/>
                <a:cs typeface="+mn-lt"/>
              </a:rPr>
              <a:t> Rate) artırır.</a:t>
            </a:r>
            <a:endParaRPr lang="tr-TR" dirty="0"/>
          </a:p>
        </p:txBody>
      </p:sp>
    </p:spTree>
    <p:extLst>
      <p:ext uri="{BB962C8B-B14F-4D97-AF65-F5344CB8AC3E}">
        <p14:creationId xmlns:p14="http://schemas.microsoft.com/office/powerpoint/2010/main" val="3021546454"/>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42</Slides>
  <Notes>0</Notes>
  <HiddenSlides>0</HiddenSlides>
  <MMClips>0</MMClips>
  <ScaleCrop>false</ScaleCrop>
  <HeadingPairs>
    <vt:vector size="4" baseType="variant">
      <vt:variant>
        <vt:lpstr>Tema</vt:lpstr>
      </vt:variant>
      <vt:variant>
        <vt:i4>1</vt:i4>
      </vt:variant>
      <vt:variant>
        <vt:lpstr>Slayt Başlıkları</vt:lpstr>
      </vt:variant>
      <vt:variant>
        <vt:i4>42</vt:i4>
      </vt:variant>
    </vt:vector>
  </HeadingPairs>
  <TitlesOfParts>
    <vt:vector size="43" baseType="lpstr">
      <vt:lpstr>DashVTI</vt:lpstr>
      <vt:lpstr>Instagram Algoritması </vt:lpstr>
      <vt:lpstr>1- PAZAR KONUMLANDIRMA VE STRATEJİK KURULUM</vt:lpstr>
      <vt:lpstr>Arz-Talep Analizi ve Pazar Boşluğu</vt:lpstr>
      <vt:lpstr>PowerPoint Sunusu</vt:lpstr>
      <vt:lpstr>Benchmarking ve MVP Oluşturma </vt:lpstr>
      <vt:lpstr>PowerPoint Sunusu</vt:lpstr>
      <vt:lpstr>Marka Ayrışması ve Von Restorff Etkisi</vt:lpstr>
      <vt:lpstr>PowerPoint Sunusu</vt:lpstr>
      <vt:lpstr>Üretim Kalitesi ve Bilişsel Akıcılık</vt:lpstr>
      <vt:lpstr>PowerPoint Sunusu</vt:lpstr>
      <vt:lpstr>2- Algoritma eğitimi ve kitle</vt:lpstr>
      <vt:lpstr>Algoritmik Profilleme ve Veri Hijyeni</vt:lpstr>
      <vt:lpstr>Kuluçka Dönemi ve Vitrin Optimizasyonu</vt:lpstr>
      <vt:lpstr>Aktif Kullanıcı Hedefleme ve "Taze Kan" Stratejisi</vt:lpstr>
      <vt:lpstr>3- İÇERİK MÜHENDİSLİĞİ VE GÖRSEL HİYERARŞİ</vt:lpstr>
      <vt:lpstr>Örüntü Tanıma ve Yinelemeli Replikasyon</vt:lpstr>
      <vt:lpstr>Ekran Alanı Hakimiyeti (Screen Real Estate)</vt:lpstr>
      <vt:lpstr>PowerPoint Sunusu</vt:lpstr>
      <vt:lpstr>Görsel Tarama Modelleri ve Pareidolia</vt:lpstr>
      <vt:lpstr>PowerPoint Sunusu</vt:lpstr>
      <vt:lpstr>4- NÖRO-PSİKOLOJİK BAĞLILIK TASARIMI</vt:lpstr>
      <vt:lpstr>Öz-Yeterlilik Algısı ve Dopaminerjik Ödül </vt:lpstr>
      <vt:lpstr>Bilişsel Yük Teorisi ve Pasif Tüketim</vt:lpstr>
      <vt:lpstr>PowerPoint Sunusu</vt:lpstr>
      <vt:lpstr>Kayıptan Kaçınma ve Kabile Aidiyeti</vt:lpstr>
      <vt:lpstr>PowerPoint Sunusu</vt:lpstr>
      <vt:lpstr>İşitsel Çapalama ve Klasik Şartlanma</vt:lpstr>
      <vt:lpstr>PowerPoint Sunusu</vt:lpstr>
      <vt:lpstr>5-RETENTION MÜHENDİSLİĞİ VE VİRAL BULAŞICILIK</vt:lpstr>
      <vt:lpstr>Dikkat Ekonomisi ve Sinaptik Budama</vt:lpstr>
      <vt:lpstr>Duygusal Uyarılma ve "Rage Bait" (Öfke Yemi)</vt:lpstr>
      <vt:lpstr>PowerPoint Sunusu</vt:lpstr>
      <vt:lpstr>Evrensel Konular ve K-Faktörü (Bulaşıcılık)</vt:lpstr>
      <vt:lpstr>PowerPoint Sunusu</vt:lpstr>
      <vt:lpstr>6- POPÜLASYON DİNAMİĞİ VE SÜRDÜRÜLEBİLİRLİK</vt:lpstr>
      <vt:lpstr>r/K Seçilim Teorisi ve Üreme Stratejileri</vt:lpstr>
      <vt:lpstr>PowerPoint Sunusu</vt:lpstr>
      <vt:lpstr>Yakınlık Sinyalleri</vt:lpstr>
      <vt:lpstr>Apoptoz  ve Nicelik-Nitelik</vt:lpstr>
      <vt:lpstr>Simbiyozdan Otonomiye (Kanal Kullanımı)</vt:lpstr>
      <vt:lpstr>PowerPoint Sunusu</vt:lpstr>
      <vt:lpstr>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416</cp:revision>
  <dcterms:created xsi:type="dcterms:W3CDTF">2025-12-24T14:33:31Z</dcterms:created>
  <dcterms:modified xsi:type="dcterms:W3CDTF">2025-12-24T23:48:01Z</dcterms:modified>
</cp:coreProperties>
</file>